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8DE"/>
    <a:srgbClr val="7DD957"/>
    <a:srgbClr val="9BBB59"/>
    <a:srgbClr val="FF8000"/>
    <a:srgbClr val="F1B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7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40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284605"/>
          </a:xfrm>
          <a:custGeom>
            <a:avLst/>
            <a:gdLst/>
            <a:ahLst/>
            <a:cxnLst/>
            <a:rect l="l" t="t" r="r" b="b"/>
            <a:pathLst>
              <a:path w="18288000" h="1284605">
                <a:moveTo>
                  <a:pt x="18287998" y="1284053"/>
                </a:moveTo>
                <a:lnTo>
                  <a:pt x="0" y="128405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284053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9529" y="346809"/>
            <a:ext cx="1044894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4515" y="3736401"/>
            <a:ext cx="13458968" cy="239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40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arodog.eu/wp-content/uploads/2016/06/2016_Report_Sofia_EN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ozoo.ru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ris/handle/10665/27236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67576" y="0"/>
            <a:ext cx="120650" cy="10287000"/>
          </a:xfrm>
          <a:custGeom>
            <a:avLst/>
            <a:gdLst/>
            <a:ahLst/>
            <a:cxnLst/>
            <a:rect l="l" t="t" r="r" b="b"/>
            <a:pathLst>
              <a:path w="120650" h="10287000">
                <a:moveTo>
                  <a:pt x="0" y="0"/>
                </a:moveTo>
                <a:lnTo>
                  <a:pt x="120422" y="0"/>
                </a:lnTo>
                <a:lnTo>
                  <a:pt x="120422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246600" y="9237376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0</a:t>
            </a:r>
            <a:r>
              <a:rPr sz="3400" spc="-5" dirty="0">
                <a:latin typeface="Eras Medium ITC"/>
                <a:cs typeface="Eras Medium ITC"/>
              </a:rPr>
              <a:t>1</a:t>
            </a:r>
            <a:endParaRPr sz="3400">
              <a:latin typeface="Eras Medium ITC"/>
              <a:cs typeface="Eras Medium ITC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" y="315324"/>
            <a:ext cx="10735986" cy="91691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21395" y="952500"/>
            <a:ext cx="9144000" cy="21659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МЕТОДИЧЕСКОЕ ПОСОБИЕ ПО РАБОТЕ С </a:t>
            </a:r>
          </a:p>
          <a:p>
            <a:pPr algn="ctr"/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ЖИВОТНЫМИ БЕЗ ВЛАДЕЛЬЦЕВ 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ТЕРРИТОРИИ РФ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2151" y="3344876"/>
            <a:ext cx="5822315" cy="7620"/>
          </a:xfrm>
          <a:custGeom>
            <a:avLst/>
            <a:gdLst/>
            <a:ahLst/>
            <a:cxnLst/>
            <a:rect l="l" t="t" r="r" b="b"/>
            <a:pathLst>
              <a:path w="5822315" h="7620">
                <a:moveTo>
                  <a:pt x="5821920" y="7192"/>
                </a:moveTo>
                <a:lnTo>
                  <a:pt x="0" y="7192"/>
                </a:lnTo>
                <a:lnTo>
                  <a:pt x="0" y="0"/>
                </a:lnTo>
                <a:lnTo>
                  <a:pt x="5821920" y="0"/>
                </a:lnTo>
                <a:lnTo>
                  <a:pt x="5821920" y="7192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2151" y="4764439"/>
            <a:ext cx="5822315" cy="7620"/>
          </a:xfrm>
          <a:custGeom>
            <a:avLst/>
            <a:gdLst/>
            <a:ahLst/>
            <a:cxnLst/>
            <a:rect l="l" t="t" r="r" b="b"/>
            <a:pathLst>
              <a:path w="5822315" h="7620">
                <a:moveTo>
                  <a:pt x="5821920" y="7192"/>
                </a:moveTo>
                <a:lnTo>
                  <a:pt x="0" y="7192"/>
                </a:lnTo>
                <a:lnTo>
                  <a:pt x="0" y="0"/>
                </a:lnTo>
                <a:lnTo>
                  <a:pt x="5821920" y="0"/>
                </a:lnTo>
                <a:lnTo>
                  <a:pt x="5821920" y="7192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2151" y="6184002"/>
            <a:ext cx="5822315" cy="7620"/>
          </a:xfrm>
          <a:custGeom>
            <a:avLst/>
            <a:gdLst/>
            <a:ahLst/>
            <a:cxnLst/>
            <a:rect l="l" t="t" r="r" b="b"/>
            <a:pathLst>
              <a:path w="5822315" h="7620">
                <a:moveTo>
                  <a:pt x="5821920" y="7192"/>
                </a:moveTo>
                <a:lnTo>
                  <a:pt x="0" y="7192"/>
                </a:lnTo>
                <a:lnTo>
                  <a:pt x="0" y="0"/>
                </a:lnTo>
                <a:lnTo>
                  <a:pt x="5821920" y="0"/>
                </a:lnTo>
                <a:lnTo>
                  <a:pt x="5821920" y="7192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2151" y="7603566"/>
            <a:ext cx="5822315" cy="7620"/>
          </a:xfrm>
          <a:custGeom>
            <a:avLst/>
            <a:gdLst/>
            <a:ahLst/>
            <a:cxnLst/>
            <a:rect l="l" t="t" r="r" b="b"/>
            <a:pathLst>
              <a:path w="5822315" h="7620">
                <a:moveTo>
                  <a:pt x="5821920" y="7192"/>
                </a:moveTo>
                <a:lnTo>
                  <a:pt x="0" y="7192"/>
                </a:lnTo>
                <a:lnTo>
                  <a:pt x="0" y="0"/>
                </a:lnTo>
                <a:lnTo>
                  <a:pt x="5821920" y="0"/>
                </a:lnTo>
                <a:lnTo>
                  <a:pt x="5821920" y="7192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312149" y="3336927"/>
            <a:ext cx="5822317" cy="5685862"/>
            <a:chOff x="2312149" y="3344887"/>
            <a:chExt cx="5822317" cy="5685862"/>
          </a:xfrm>
        </p:grpSpPr>
        <p:sp>
          <p:nvSpPr>
            <p:cNvPr id="7" name="object 7"/>
            <p:cNvSpPr/>
            <p:nvPr/>
          </p:nvSpPr>
          <p:spPr>
            <a:xfrm>
              <a:off x="2312151" y="9023129"/>
              <a:ext cx="5822315" cy="7620"/>
            </a:xfrm>
            <a:custGeom>
              <a:avLst/>
              <a:gdLst/>
              <a:ahLst/>
              <a:cxnLst/>
              <a:rect l="l" t="t" r="r" b="b"/>
              <a:pathLst>
                <a:path w="5822315" h="7620">
                  <a:moveTo>
                    <a:pt x="5821920" y="7192"/>
                  </a:moveTo>
                  <a:lnTo>
                    <a:pt x="0" y="7192"/>
                  </a:lnTo>
                  <a:lnTo>
                    <a:pt x="0" y="0"/>
                  </a:lnTo>
                  <a:lnTo>
                    <a:pt x="5821920" y="0"/>
                  </a:lnTo>
                  <a:lnTo>
                    <a:pt x="5821920" y="7192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12149" y="3344887"/>
              <a:ext cx="5822315" cy="5681980"/>
            </a:xfrm>
            <a:custGeom>
              <a:avLst/>
              <a:gdLst/>
              <a:ahLst/>
              <a:cxnLst/>
              <a:rect l="l" t="t" r="r" b="b"/>
              <a:pathLst>
                <a:path w="5822315" h="5681980">
                  <a:moveTo>
                    <a:pt x="1047940" y="78371"/>
                  </a:moveTo>
                  <a:lnTo>
                    <a:pt x="1036866" y="41859"/>
                  </a:lnTo>
                  <a:lnTo>
                    <a:pt x="1006106" y="11074"/>
                  </a:lnTo>
                  <a:lnTo>
                    <a:pt x="969606" y="0"/>
                  </a:lnTo>
                  <a:lnTo>
                    <a:pt x="78320" y="0"/>
                  </a:lnTo>
                  <a:lnTo>
                    <a:pt x="41833" y="11074"/>
                  </a:lnTo>
                  <a:lnTo>
                    <a:pt x="11061" y="41859"/>
                  </a:lnTo>
                  <a:lnTo>
                    <a:pt x="0" y="78371"/>
                  </a:lnTo>
                  <a:lnTo>
                    <a:pt x="0" y="5681840"/>
                  </a:lnTo>
                  <a:lnTo>
                    <a:pt x="1047940" y="5681840"/>
                  </a:lnTo>
                  <a:lnTo>
                    <a:pt x="1047940" y="78371"/>
                  </a:lnTo>
                  <a:close/>
                </a:path>
                <a:path w="5822315" h="5681980">
                  <a:moveTo>
                    <a:pt x="2241435" y="78371"/>
                  </a:moveTo>
                  <a:lnTo>
                    <a:pt x="2230361" y="41859"/>
                  </a:lnTo>
                  <a:lnTo>
                    <a:pt x="2199602" y="11074"/>
                  </a:lnTo>
                  <a:lnTo>
                    <a:pt x="2163102" y="0"/>
                  </a:lnTo>
                  <a:lnTo>
                    <a:pt x="1271816" y="0"/>
                  </a:lnTo>
                  <a:lnTo>
                    <a:pt x="1235329" y="11074"/>
                  </a:lnTo>
                  <a:lnTo>
                    <a:pt x="1204556" y="41859"/>
                  </a:lnTo>
                  <a:lnTo>
                    <a:pt x="1193495" y="78371"/>
                  </a:lnTo>
                  <a:lnTo>
                    <a:pt x="1193495" y="5681840"/>
                  </a:lnTo>
                  <a:lnTo>
                    <a:pt x="2241435" y="5681840"/>
                  </a:lnTo>
                  <a:lnTo>
                    <a:pt x="2241435" y="78371"/>
                  </a:lnTo>
                  <a:close/>
                </a:path>
                <a:path w="5822315" h="5681980">
                  <a:moveTo>
                    <a:pt x="3434931" y="78371"/>
                  </a:moveTo>
                  <a:lnTo>
                    <a:pt x="3423856" y="41859"/>
                  </a:lnTo>
                  <a:lnTo>
                    <a:pt x="3393097" y="11074"/>
                  </a:lnTo>
                  <a:lnTo>
                    <a:pt x="3356597" y="0"/>
                  </a:lnTo>
                  <a:lnTo>
                    <a:pt x="2465311" y="0"/>
                  </a:lnTo>
                  <a:lnTo>
                    <a:pt x="2428824" y="11074"/>
                  </a:lnTo>
                  <a:lnTo>
                    <a:pt x="2398052" y="41859"/>
                  </a:lnTo>
                  <a:lnTo>
                    <a:pt x="2386977" y="78371"/>
                  </a:lnTo>
                  <a:lnTo>
                    <a:pt x="2386977" y="5681840"/>
                  </a:lnTo>
                  <a:lnTo>
                    <a:pt x="3434931" y="5681840"/>
                  </a:lnTo>
                  <a:lnTo>
                    <a:pt x="3434931" y="78371"/>
                  </a:lnTo>
                  <a:close/>
                </a:path>
                <a:path w="5822315" h="5681980">
                  <a:moveTo>
                    <a:pt x="4628426" y="78371"/>
                  </a:moveTo>
                  <a:lnTo>
                    <a:pt x="4617351" y="41859"/>
                  </a:lnTo>
                  <a:lnTo>
                    <a:pt x="4586592" y="11074"/>
                  </a:lnTo>
                  <a:lnTo>
                    <a:pt x="4550092" y="0"/>
                  </a:lnTo>
                  <a:lnTo>
                    <a:pt x="3658806" y="0"/>
                  </a:lnTo>
                  <a:lnTo>
                    <a:pt x="3622319" y="11074"/>
                  </a:lnTo>
                  <a:lnTo>
                    <a:pt x="3591547" y="41859"/>
                  </a:lnTo>
                  <a:lnTo>
                    <a:pt x="3580473" y="78371"/>
                  </a:lnTo>
                  <a:lnTo>
                    <a:pt x="3580473" y="5681840"/>
                  </a:lnTo>
                  <a:lnTo>
                    <a:pt x="4628426" y="5681840"/>
                  </a:lnTo>
                  <a:lnTo>
                    <a:pt x="4628426" y="78371"/>
                  </a:lnTo>
                  <a:close/>
                </a:path>
                <a:path w="5822315" h="5681980">
                  <a:moveTo>
                    <a:pt x="5821921" y="78371"/>
                  </a:moveTo>
                  <a:lnTo>
                    <a:pt x="5810847" y="41859"/>
                  </a:lnTo>
                  <a:lnTo>
                    <a:pt x="5780075" y="11074"/>
                  </a:lnTo>
                  <a:lnTo>
                    <a:pt x="5743587" y="0"/>
                  </a:lnTo>
                  <a:lnTo>
                    <a:pt x="4852301" y="0"/>
                  </a:lnTo>
                  <a:lnTo>
                    <a:pt x="4815802" y="11074"/>
                  </a:lnTo>
                  <a:lnTo>
                    <a:pt x="4785042" y="41859"/>
                  </a:lnTo>
                  <a:lnTo>
                    <a:pt x="4773968" y="78371"/>
                  </a:lnTo>
                  <a:lnTo>
                    <a:pt x="4773968" y="5681840"/>
                  </a:lnTo>
                  <a:lnTo>
                    <a:pt x="5821921" y="5681840"/>
                  </a:lnTo>
                  <a:lnTo>
                    <a:pt x="5821921" y="78371"/>
                  </a:lnTo>
                  <a:close/>
                </a:path>
              </a:pathLst>
            </a:custGeom>
            <a:solidFill>
              <a:srgbClr val="4FA8DE"/>
            </a:solidFill>
            <a:ln>
              <a:solidFill>
                <a:srgbClr val="4FA8D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312149" y="4253978"/>
              <a:ext cx="5822315" cy="4618355"/>
            </a:xfrm>
            <a:custGeom>
              <a:avLst/>
              <a:gdLst/>
              <a:ahLst/>
              <a:cxnLst/>
              <a:rect l="l" t="t" r="r" b="b"/>
              <a:pathLst>
                <a:path w="5822315" h="4618355">
                  <a:moveTo>
                    <a:pt x="1047940" y="1363637"/>
                  </a:moveTo>
                  <a:lnTo>
                    <a:pt x="0" y="1363637"/>
                  </a:lnTo>
                  <a:lnTo>
                    <a:pt x="0" y="4618088"/>
                  </a:lnTo>
                  <a:lnTo>
                    <a:pt x="1047940" y="4618088"/>
                  </a:lnTo>
                  <a:lnTo>
                    <a:pt x="1047940" y="1363637"/>
                  </a:lnTo>
                  <a:close/>
                </a:path>
                <a:path w="5822315" h="4618355">
                  <a:moveTo>
                    <a:pt x="2241435" y="1363637"/>
                  </a:moveTo>
                  <a:lnTo>
                    <a:pt x="1193495" y="1363637"/>
                  </a:lnTo>
                  <a:lnTo>
                    <a:pt x="1193495" y="4618088"/>
                  </a:lnTo>
                  <a:lnTo>
                    <a:pt x="2241435" y="4618088"/>
                  </a:lnTo>
                  <a:lnTo>
                    <a:pt x="2241435" y="1363637"/>
                  </a:lnTo>
                  <a:close/>
                </a:path>
                <a:path w="5822315" h="4618355">
                  <a:moveTo>
                    <a:pt x="3434931" y="2272741"/>
                  </a:moveTo>
                  <a:lnTo>
                    <a:pt x="2386977" y="2272741"/>
                  </a:lnTo>
                  <a:lnTo>
                    <a:pt x="2386977" y="4618088"/>
                  </a:lnTo>
                  <a:lnTo>
                    <a:pt x="3434931" y="4618088"/>
                  </a:lnTo>
                  <a:lnTo>
                    <a:pt x="3434931" y="2272741"/>
                  </a:lnTo>
                  <a:close/>
                </a:path>
                <a:path w="5822315" h="4618355">
                  <a:moveTo>
                    <a:pt x="4628426" y="0"/>
                  </a:moveTo>
                  <a:lnTo>
                    <a:pt x="3580473" y="0"/>
                  </a:lnTo>
                  <a:lnTo>
                    <a:pt x="3580473" y="4618088"/>
                  </a:lnTo>
                  <a:lnTo>
                    <a:pt x="4628426" y="4618088"/>
                  </a:lnTo>
                  <a:lnTo>
                    <a:pt x="4628426" y="0"/>
                  </a:lnTo>
                  <a:close/>
                </a:path>
                <a:path w="5822315" h="4618355">
                  <a:moveTo>
                    <a:pt x="5821921" y="1136370"/>
                  </a:moveTo>
                  <a:lnTo>
                    <a:pt x="4773968" y="1136370"/>
                  </a:lnTo>
                  <a:lnTo>
                    <a:pt x="4773968" y="4618088"/>
                  </a:lnTo>
                  <a:lnTo>
                    <a:pt x="5821921" y="4618088"/>
                  </a:lnTo>
                  <a:lnTo>
                    <a:pt x="5821921" y="1136370"/>
                  </a:lnTo>
                  <a:close/>
                </a:path>
              </a:pathLst>
            </a:custGeom>
            <a:solidFill>
              <a:srgbClr val="BFE1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728760" y="3513975"/>
              <a:ext cx="3820160" cy="2875280"/>
            </a:xfrm>
            <a:custGeom>
              <a:avLst/>
              <a:gdLst/>
              <a:ahLst/>
              <a:cxnLst/>
              <a:rect l="l" t="t" r="r" b="b"/>
              <a:pathLst>
                <a:path w="3820159" h="2875279">
                  <a:moveTo>
                    <a:pt x="263131" y="1752142"/>
                  </a:moveTo>
                  <a:lnTo>
                    <a:pt x="259854" y="1743786"/>
                  </a:lnTo>
                  <a:lnTo>
                    <a:pt x="253288" y="1736890"/>
                  </a:lnTo>
                  <a:lnTo>
                    <a:pt x="244678" y="1733359"/>
                  </a:lnTo>
                  <a:lnTo>
                    <a:pt x="235762" y="1733283"/>
                  </a:lnTo>
                  <a:lnTo>
                    <a:pt x="227431" y="1736559"/>
                  </a:lnTo>
                  <a:lnTo>
                    <a:pt x="220560" y="1743151"/>
                  </a:lnTo>
                  <a:lnTo>
                    <a:pt x="155092" y="1840877"/>
                  </a:lnTo>
                  <a:lnTo>
                    <a:pt x="155092" y="27533"/>
                  </a:lnTo>
                  <a:lnTo>
                    <a:pt x="108331" y="27533"/>
                  </a:lnTo>
                  <a:lnTo>
                    <a:pt x="108331" y="1840877"/>
                  </a:lnTo>
                  <a:lnTo>
                    <a:pt x="42862" y="1743151"/>
                  </a:lnTo>
                  <a:lnTo>
                    <a:pt x="36322" y="1736559"/>
                  </a:lnTo>
                  <a:lnTo>
                    <a:pt x="27965" y="1733283"/>
                  </a:lnTo>
                  <a:lnTo>
                    <a:pt x="18859" y="1733359"/>
                  </a:lnTo>
                  <a:lnTo>
                    <a:pt x="10134" y="1736890"/>
                  </a:lnTo>
                  <a:lnTo>
                    <a:pt x="3111" y="1741589"/>
                  </a:lnTo>
                  <a:lnTo>
                    <a:pt x="0" y="1748624"/>
                  </a:lnTo>
                  <a:lnTo>
                    <a:pt x="0" y="1761134"/>
                  </a:lnTo>
                  <a:lnTo>
                    <a:pt x="112229" y="1931555"/>
                  </a:lnTo>
                  <a:lnTo>
                    <a:pt x="123913" y="1941728"/>
                  </a:lnTo>
                  <a:lnTo>
                    <a:pt x="139509" y="1941728"/>
                  </a:lnTo>
                  <a:lnTo>
                    <a:pt x="146519" y="1937816"/>
                  </a:lnTo>
                  <a:lnTo>
                    <a:pt x="259524" y="1769732"/>
                  </a:lnTo>
                  <a:lnTo>
                    <a:pt x="263042" y="1761083"/>
                  </a:lnTo>
                  <a:lnTo>
                    <a:pt x="263131" y="1752142"/>
                  </a:lnTo>
                  <a:close/>
                </a:path>
                <a:path w="3820159" h="2875279">
                  <a:moveTo>
                    <a:pt x="1435671" y="1752142"/>
                  </a:moveTo>
                  <a:lnTo>
                    <a:pt x="1432394" y="1743786"/>
                  </a:lnTo>
                  <a:lnTo>
                    <a:pt x="1425829" y="1736890"/>
                  </a:lnTo>
                  <a:lnTo>
                    <a:pt x="1417218" y="1733359"/>
                  </a:lnTo>
                  <a:lnTo>
                    <a:pt x="1408303" y="1733283"/>
                  </a:lnTo>
                  <a:lnTo>
                    <a:pt x="1399971" y="1736559"/>
                  </a:lnTo>
                  <a:lnTo>
                    <a:pt x="1393101" y="1743151"/>
                  </a:lnTo>
                  <a:lnTo>
                    <a:pt x="1327632" y="1840877"/>
                  </a:lnTo>
                  <a:lnTo>
                    <a:pt x="1327632" y="27533"/>
                  </a:lnTo>
                  <a:lnTo>
                    <a:pt x="1280871" y="27533"/>
                  </a:lnTo>
                  <a:lnTo>
                    <a:pt x="1280871" y="1840877"/>
                  </a:lnTo>
                  <a:lnTo>
                    <a:pt x="1215402" y="1743151"/>
                  </a:lnTo>
                  <a:lnTo>
                    <a:pt x="1208862" y="1736559"/>
                  </a:lnTo>
                  <a:lnTo>
                    <a:pt x="1200505" y="1733283"/>
                  </a:lnTo>
                  <a:lnTo>
                    <a:pt x="1191399" y="1733359"/>
                  </a:lnTo>
                  <a:lnTo>
                    <a:pt x="1182674" y="1736890"/>
                  </a:lnTo>
                  <a:lnTo>
                    <a:pt x="1175664" y="1741589"/>
                  </a:lnTo>
                  <a:lnTo>
                    <a:pt x="1172540" y="1748624"/>
                  </a:lnTo>
                  <a:lnTo>
                    <a:pt x="1172540" y="1761134"/>
                  </a:lnTo>
                  <a:lnTo>
                    <a:pt x="1284770" y="1931555"/>
                  </a:lnTo>
                  <a:lnTo>
                    <a:pt x="1296454" y="1941728"/>
                  </a:lnTo>
                  <a:lnTo>
                    <a:pt x="1312049" y="1941728"/>
                  </a:lnTo>
                  <a:lnTo>
                    <a:pt x="1319060" y="1937816"/>
                  </a:lnTo>
                  <a:lnTo>
                    <a:pt x="1432064" y="1769732"/>
                  </a:lnTo>
                  <a:lnTo>
                    <a:pt x="1435582" y="1761083"/>
                  </a:lnTo>
                  <a:lnTo>
                    <a:pt x="1435671" y="1752142"/>
                  </a:lnTo>
                  <a:close/>
                </a:path>
                <a:path w="3820159" h="2875279">
                  <a:moveTo>
                    <a:pt x="2652839" y="2684983"/>
                  </a:moveTo>
                  <a:lnTo>
                    <a:pt x="2649537" y="2676626"/>
                  </a:lnTo>
                  <a:lnTo>
                    <a:pt x="2642908" y="2669730"/>
                  </a:lnTo>
                  <a:lnTo>
                    <a:pt x="2634208" y="2666200"/>
                  </a:lnTo>
                  <a:lnTo>
                    <a:pt x="2625204" y="2666111"/>
                  </a:lnTo>
                  <a:lnTo>
                    <a:pt x="2616797" y="2669400"/>
                  </a:lnTo>
                  <a:lnTo>
                    <a:pt x="2609862" y="2675991"/>
                  </a:lnTo>
                  <a:lnTo>
                    <a:pt x="2543759" y="2773756"/>
                  </a:lnTo>
                  <a:lnTo>
                    <a:pt x="2543759" y="27432"/>
                  </a:lnTo>
                  <a:lnTo>
                    <a:pt x="2496553" y="27432"/>
                  </a:lnTo>
                  <a:lnTo>
                    <a:pt x="2496553" y="2773756"/>
                  </a:lnTo>
                  <a:lnTo>
                    <a:pt x="2430449" y="2675991"/>
                  </a:lnTo>
                  <a:lnTo>
                    <a:pt x="2423858" y="2669400"/>
                  </a:lnTo>
                  <a:lnTo>
                    <a:pt x="2415400" y="2666111"/>
                  </a:lnTo>
                  <a:lnTo>
                    <a:pt x="2406218" y="2666200"/>
                  </a:lnTo>
                  <a:lnTo>
                    <a:pt x="2397404" y="2669730"/>
                  </a:lnTo>
                  <a:lnTo>
                    <a:pt x="2390330" y="2674416"/>
                  </a:lnTo>
                  <a:lnTo>
                    <a:pt x="2387181" y="2681465"/>
                  </a:lnTo>
                  <a:lnTo>
                    <a:pt x="2387181" y="2693974"/>
                  </a:lnTo>
                  <a:lnTo>
                    <a:pt x="2500490" y="2864497"/>
                  </a:lnTo>
                  <a:lnTo>
                    <a:pt x="2512288" y="2874670"/>
                  </a:lnTo>
                  <a:lnTo>
                    <a:pt x="2528024" y="2874670"/>
                  </a:lnTo>
                  <a:lnTo>
                    <a:pt x="2535110" y="2870758"/>
                  </a:lnTo>
                  <a:lnTo>
                    <a:pt x="2649207" y="2702585"/>
                  </a:lnTo>
                  <a:lnTo>
                    <a:pt x="2652763" y="2693924"/>
                  </a:lnTo>
                  <a:lnTo>
                    <a:pt x="2652839" y="2684983"/>
                  </a:lnTo>
                  <a:close/>
                </a:path>
                <a:path w="3820159" h="2875279">
                  <a:moveTo>
                    <a:pt x="3819639" y="436778"/>
                  </a:moveTo>
                  <a:lnTo>
                    <a:pt x="3816350" y="428421"/>
                  </a:lnTo>
                  <a:lnTo>
                    <a:pt x="3809746" y="421538"/>
                  </a:lnTo>
                  <a:lnTo>
                    <a:pt x="3801072" y="418007"/>
                  </a:lnTo>
                  <a:lnTo>
                    <a:pt x="3792118" y="417918"/>
                  </a:lnTo>
                  <a:lnTo>
                    <a:pt x="3783736" y="421208"/>
                  </a:lnTo>
                  <a:lnTo>
                    <a:pt x="3776827" y="427786"/>
                  </a:lnTo>
                  <a:lnTo>
                    <a:pt x="3711003" y="525526"/>
                  </a:lnTo>
                  <a:lnTo>
                    <a:pt x="3711003" y="0"/>
                  </a:lnTo>
                  <a:lnTo>
                    <a:pt x="3663988" y="0"/>
                  </a:lnTo>
                  <a:lnTo>
                    <a:pt x="3663988" y="525526"/>
                  </a:lnTo>
                  <a:lnTo>
                    <a:pt x="3598164" y="427786"/>
                  </a:lnTo>
                  <a:lnTo>
                    <a:pt x="3591585" y="421208"/>
                  </a:lnTo>
                  <a:lnTo>
                    <a:pt x="3583178" y="417918"/>
                  </a:lnTo>
                  <a:lnTo>
                    <a:pt x="3574034" y="418007"/>
                  </a:lnTo>
                  <a:lnTo>
                    <a:pt x="3565245" y="421538"/>
                  </a:lnTo>
                  <a:lnTo>
                    <a:pt x="3558197" y="426224"/>
                  </a:lnTo>
                  <a:lnTo>
                    <a:pt x="3555060" y="433260"/>
                  </a:lnTo>
                  <a:lnTo>
                    <a:pt x="3555060" y="445770"/>
                  </a:lnTo>
                  <a:lnTo>
                    <a:pt x="3667912" y="616229"/>
                  </a:lnTo>
                  <a:lnTo>
                    <a:pt x="3679660" y="626402"/>
                  </a:lnTo>
                  <a:lnTo>
                    <a:pt x="3695331" y="626402"/>
                  </a:lnTo>
                  <a:lnTo>
                    <a:pt x="3702393" y="622490"/>
                  </a:lnTo>
                  <a:lnTo>
                    <a:pt x="3816019" y="454380"/>
                  </a:lnTo>
                  <a:lnTo>
                    <a:pt x="3819550" y="445719"/>
                  </a:lnTo>
                  <a:lnTo>
                    <a:pt x="3819639" y="4367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38591" y="3174769"/>
            <a:ext cx="40767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0" dirty="0">
                <a:latin typeface="Arial Black"/>
                <a:cs typeface="Arial Black"/>
              </a:rPr>
              <a:t>100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5993" y="4593452"/>
            <a:ext cx="28067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0" dirty="0">
                <a:latin typeface="Arial Black"/>
                <a:cs typeface="Arial Black"/>
              </a:rPr>
              <a:t>75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5993" y="6012135"/>
            <a:ext cx="28067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0" dirty="0">
                <a:latin typeface="Arial Black"/>
                <a:cs typeface="Arial Black"/>
              </a:rPr>
              <a:t>50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5993" y="7430819"/>
            <a:ext cx="28067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0" dirty="0">
                <a:latin typeface="Arial Black"/>
                <a:cs typeface="Arial Black"/>
              </a:rPr>
              <a:t>25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7668" y="2291874"/>
            <a:ext cx="1005205" cy="68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2099"/>
              </a:lnSpc>
              <a:spcBef>
                <a:spcPts val="100"/>
              </a:spcBef>
            </a:pPr>
            <a:r>
              <a:rPr sz="1400" dirty="0">
                <a:solidFill>
                  <a:srgbClr val="040707"/>
                </a:solidFill>
                <a:cs typeface="Arial Black"/>
              </a:rPr>
              <a:t>Снижение  укусов</a:t>
            </a:r>
            <a:endParaRPr sz="1400" dirty="0">
              <a:cs typeface="Arial Black"/>
            </a:endParaRPr>
          </a:p>
          <a:p>
            <a:pPr marL="59055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solidFill>
                  <a:srgbClr val="040707"/>
                </a:solidFill>
                <a:cs typeface="Arial Black"/>
              </a:rPr>
              <a:t>на 37,8%</a:t>
            </a:r>
            <a:r>
              <a:rPr sz="1400" dirty="0">
                <a:solidFill>
                  <a:srgbClr val="FF1616"/>
                </a:solidFill>
                <a:cs typeface="Arial Black"/>
              </a:rPr>
              <a:t>*</a:t>
            </a:r>
            <a:endParaRPr sz="1400" dirty="0"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8595" y="2291874"/>
            <a:ext cx="1005205" cy="68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5080" indent="-126364" algn="ctr">
              <a:lnSpc>
                <a:spcPct val="102099"/>
              </a:lnSpc>
              <a:spcBef>
                <a:spcPts val="100"/>
              </a:spcBef>
            </a:pPr>
            <a:r>
              <a:rPr sz="1400" dirty="0">
                <a:solidFill>
                  <a:srgbClr val="040707"/>
                </a:solidFill>
                <a:cs typeface="Arial Black"/>
              </a:rPr>
              <a:t>Снижение  укусов  на 40%</a:t>
            </a:r>
            <a:r>
              <a:rPr sz="1400" dirty="0">
                <a:solidFill>
                  <a:srgbClr val="FF1616"/>
                </a:solidFill>
                <a:cs typeface="Arial Black"/>
              </a:rPr>
              <a:t>*</a:t>
            </a:r>
            <a:endParaRPr sz="1400" dirty="0"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8472" y="2291874"/>
            <a:ext cx="1005205" cy="68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2099"/>
              </a:lnSpc>
              <a:spcBef>
                <a:spcPts val="100"/>
              </a:spcBef>
            </a:pPr>
            <a:r>
              <a:rPr sz="1400" dirty="0">
                <a:solidFill>
                  <a:srgbClr val="040707"/>
                </a:solidFill>
                <a:cs typeface="Arial Black"/>
              </a:rPr>
              <a:t>Снижение  укусов</a:t>
            </a:r>
            <a:endParaRPr sz="1400" dirty="0">
              <a:cs typeface="Arial Black"/>
            </a:endParaRPr>
          </a:p>
          <a:p>
            <a:pPr marL="59055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solidFill>
                  <a:srgbClr val="040707"/>
                </a:solidFill>
                <a:cs typeface="Arial Black"/>
              </a:rPr>
              <a:t>на 55,7%</a:t>
            </a:r>
            <a:r>
              <a:rPr sz="1400" dirty="0">
                <a:solidFill>
                  <a:srgbClr val="FF1616"/>
                </a:solidFill>
                <a:cs typeface="Arial Black"/>
              </a:rPr>
              <a:t>*</a:t>
            </a:r>
            <a:endParaRPr sz="1400" dirty="0"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09944" y="2291874"/>
            <a:ext cx="1005205" cy="68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2099"/>
              </a:lnSpc>
              <a:spcBef>
                <a:spcPts val="100"/>
              </a:spcBef>
            </a:pPr>
            <a:r>
              <a:rPr sz="1400" dirty="0">
                <a:solidFill>
                  <a:srgbClr val="040707"/>
                </a:solidFill>
                <a:cs typeface="Arial Black"/>
              </a:rPr>
              <a:t>Снижение  укусов</a:t>
            </a:r>
            <a:endParaRPr sz="1400" dirty="0">
              <a:cs typeface="Arial Black"/>
            </a:endParaRPr>
          </a:p>
          <a:p>
            <a:pPr marL="18415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solidFill>
                  <a:srgbClr val="040707"/>
                </a:solidFill>
                <a:cs typeface="Arial Black"/>
              </a:rPr>
              <a:t>на 15,8%</a:t>
            </a:r>
            <a:r>
              <a:rPr sz="1400" dirty="0">
                <a:solidFill>
                  <a:srgbClr val="FF1616"/>
                </a:solidFill>
                <a:cs typeface="Arial Black"/>
              </a:rPr>
              <a:t>**</a:t>
            </a:r>
            <a:endParaRPr sz="1400" dirty="0"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6004" y="8848394"/>
            <a:ext cx="5795010" cy="13157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800" spc="-200" dirty="0">
                <a:latin typeface="Arial Black"/>
                <a:cs typeface="Arial Black"/>
              </a:rPr>
              <a:t>0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 Black"/>
              <a:cs typeface="Arial Black"/>
            </a:endParaRPr>
          </a:p>
          <a:p>
            <a:pPr marL="76200">
              <a:lnSpc>
                <a:spcPts val="3479"/>
              </a:lnSpc>
              <a:spcBef>
                <a:spcPts val="5"/>
              </a:spcBef>
              <a:tabLst>
                <a:tab pos="1321435" algn="l"/>
                <a:tab pos="2522855" algn="l"/>
                <a:tab pos="3589020" algn="l"/>
                <a:tab pos="4782820" algn="l"/>
              </a:tabLst>
            </a:pPr>
            <a:r>
              <a:rPr sz="2925" spc="-3052" baseline="75498" dirty="0">
                <a:solidFill>
                  <a:srgbClr val="040707"/>
                </a:solidFill>
                <a:latin typeface="Arial Black"/>
                <a:cs typeface="Arial Black"/>
              </a:rPr>
              <a:t>2</a:t>
            </a:r>
            <a:r>
              <a:rPr sz="2925" spc="-330" baseline="98290" dirty="0">
                <a:solidFill>
                  <a:srgbClr val="040707"/>
                </a:solidFill>
                <a:latin typeface="Arial Black"/>
                <a:cs typeface="Arial Black"/>
              </a:rPr>
              <a:t>0</a:t>
            </a:r>
            <a:r>
              <a:rPr sz="2925" baseline="98290" dirty="0">
                <a:solidFill>
                  <a:srgbClr val="040707"/>
                </a:solidFill>
                <a:latin typeface="Arial Black"/>
                <a:cs typeface="Arial Black"/>
              </a:rPr>
              <a:t>	</a:t>
            </a:r>
            <a:r>
              <a:rPr sz="2700" spc="-187" baseline="29320" dirty="0">
                <a:latin typeface="Arial Black"/>
                <a:cs typeface="Arial Black"/>
              </a:rPr>
              <a:t>Вологда</a:t>
            </a:r>
            <a:r>
              <a:rPr sz="2700" baseline="29320" dirty="0">
                <a:latin typeface="Arial Black"/>
                <a:cs typeface="Arial Black"/>
              </a:rPr>
              <a:t>	</a:t>
            </a:r>
            <a:r>
              <a:rPr sz="2700" spc="-150" baseline="30864" dirty="0">
                <a:latin typeface="Arial Black"/>
                <a:cs typeface="Arial Black"/>
              </a:rPr>
              <a:t>область</a:t>
            </a:r>
            <a:r>
              <a:rPr sz="2700" baseline="30864" dirty="0">
                <a:latin typeface="Arial Black"/>
                <a:cs typeface="Arial Black"/>
              </a:rPr>
              <a:t>	</a:t>
            </a:r>
            <a:r>
              <a:rPr sz="1800" spc="-85" dirty="0">
                <a:latin typeface="Arial Black"/>
                <a:cs typeface="Arial Black"/>
              </a:rPr>
              <a:t>Новгород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204" dirty="0">
                <a:latin typeface="Arial Black"/>
                <a:cs typeface="Arial Black"/>
              </a:rPr>
              <a:t>Новгород</a:t>
            </a:r>
            <a:endParaRPr sz="1800">
              <a:latin typeface="Arial Black"/>
              <a:cs typeface="Arial Black"/>
            </a:endParaRPr>
          </a:p>
          <a:p>
            <a:pPr marL="278130">
              <a:lnSpc>
                <a:spcPts val="2700"/>
              </a:lnSpc>
            </a:pPr>
            <a:r>
              <a:rPr sz="2925" spc="-1139" baseline="-22792" dirty="0">
                <a:solidFill>
                  <a:srgbClr val="040707"/>
                </a:solidFill>
                <a:latin typeface="Arial Black"/>
                <a:cs typeface="Arial Black"/>
              </a:rPr>
              <a:t>1</a:t>
            </a:r>
            <a:r>
              <a:rPr sz="1950" spc="-760" dirty="0">
                <a:solidFill>
                  <a:srgbClr val="040707"/>
                </a:solidFill>
                <a:latin typeface="Arial Black"/>
                <a:cs typeface="Arial Black"/>
              </a:rPr>
              <a:t>5</a:t>
            </a:r>
            <a:endParaRPr sz="1950">
              <a:latin typeface="Arial Black"/>
              <a:cs typeface="Arial Blac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5"/>
            <a:ext cx="17528540" cy="10287000"/>
            <a:chOff x="0" y="5"/>
            <a:chExt cx="17528540" cy="10287000"/>
          </a:xfrm>
        </p:grpSpPr>
        <p:sp>
          <p:nvSpPr>
            <p:cNvPr id="22" name="object 22"/>
            <p:cNvSpPr/>
            <p:nvPr/>
          </p:nvSpPr>
          <p:spPr>
            <a:xfrm>
              <a:off x="0" y="8872067"/>
              <a:ext cx="8908415" cy="1415415"/>
            </a:xfrm>
            <a:custGeom>
              <a:avLst/>
              <a:gdLst/>
              <a:ahLst/>
              <a:cxnLst/>
              <a:rect l="l" t="t" r="r" b="b"/>
              <a:pathLst>
                <a:path w="8908415" h="1415415">
                  <a:moveTo>
                    <a:pt x="8908250" y="0"/>
                  </a:moveTo>
                  <a:lnTo>
                    <a:pt x="0" y="0"/>
                  </a:lnTo>
                  <a:lnTo>
                    <a:pt x="0" y="834682"/>
                  </a:lnTo>
                  <a:lnTo>
                    <a:pt x="0" y="1414932"/>
                  </a:lnTo>
                  <a:lnTo>
                    <a:pt x="8908250" y="1414932"/>
                  </a:lnTo>
                  <a:lnTo>
                    <a:pt x="8908250" y="834682"/>
                  </a:lnTo>
                  <a:lnTo>
                    <a:pt x="890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2751" y="1676907"/>
              <a:ext cx="8724265" cy="8096250"/>
            </a:xfrm>
            <a:custGeom>
              <a:avLst/>
              <a:gdLst/>
              <a:ahLst/>
              <a:cxnLst/>
              <a:rect l="l" t="t" r="r" b="b"/>
              <a:pathLst>
                <a:path w="8724265" h="8096250">
                  <a:moveTo>
                    <a:pt x="8723833" y="0"/>
                  </a:moveTo>
                  <a:lnTo>
                    <a:pt x="8658136" y="0"/>
                  </a:lnTo>
                  <a:lnTo>
                    <a:pt x="8658136" y="8029842"/>
                  </a:lnTo>
                  <a:lnTo>
                    <a:pt x="64325" y="8029842"/>
                  </a:lnTo>
                  <a:lnTo>
                    <a:pt x="64325" y="0"/>
                  </a:lnTo>
                  <a:lnTo>
                    <a:pt x="0" y="0"/>
                  </a:lnTo>
                  <a:lnTo>
                    <a:pt x="0" y="8029842"/>
                  </a:lnTo>
                  <a:lnTo>
                    <a:pt x="0" y="8095920"/>
                  </a:lnTo>
                  <a:lnTo>
                    <a:pt x="8723820" y="8095920"/>
                  </a:lnTo>
                  <a:lnTo>
                    <a:pt x="8723820" y="8030096"/>
                  </a:lnTo>
                  <a:lnTo>
                    <a:pt x="8723833" y="0"/>
                  </a:lnTo>
                  <a:close/>
                </a:path>
              </a:pathLst>
            </a:custGeom>
            <a:solidFill>
              <a:srgbClr val="426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4218" y="5"/>
              <a:ext cx="16764000" cy="1677035"/>
            </a:xfrm>
            <a:custGeom>
              <a:avLst/>
              <a:gdLst/>
              <a:ahLst/>
              <a:cxnLst/>
              <a:rect l="l" t="t" r="r" b="b"/>
              <a:pathLst>
                <a:path w="16764000" h="1677035">
                  <a:moveTo>
                    <a:pt x="0" y="0"/>
                  </a:moveTo>
                  <a:lnTo>
                    <a:pt x="16763999" y="0"/>
                  </a:lnTo>
                  <a:lnTo>
                    <a:pt x="16763999" y="1676894"/>
                  </a:lnTo>
                  <a:lnTo>
                    <a:pt x="0" y="1676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880709" y="3156529"/>
            <a:ext cx="7620634" cy="21151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614680">
              <a:lnSpc>
                <a:spcPts val="3300"/>
              </a:lnSpc>
              <a:spcBef>
                <a:spcPts val="259"/>
              </a:spcBef>
            </a:pPr>
            <a:r>
              <a:rPr sz="2800" b="1" dirty="0">
                <a:solidFill>
                  <a:srgbClr val="17170F"/>
                </a:solidFill>
                <a:cs typeface="Arial"/>
              </a:rPr>
              <a:t>Статистика пилотных проектов ОСВВ  в России в цифрах</a:t>
            </a:r>
            <a:endParaRPr sz="28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1400" dirty="0">
                <a:solidFill>
                  <a:srgbClr val="FF1616"/>
                </a:solidFill>
                <a:cs typeface="Arial Black"/>
              </a:rPr>
              <a:t>*</a:t>
            </a:r>
            <a:r>
              <a:rPr sz="1400" dirty="0">
                <a:solidFill>
                  <a:srgbClr val="17170F"/>
                </a:solidFill>
                <a:cs typeface="Arial Black"/>
              </a:rPr>
              <a:t>Данные Роспотребнадзора</a:t>
            </a:r>
            <a:endParaRPr sz="1400" dirty="0">
              <a:cs typeface="Arial Black"/>
            </a:endParaRPr>
          </a:p>
          <a:p>
            <a:pPr marL="12700" marR="893444">
              <a:lnSpc>
                <a:spcPct val="120500"/>
              </a:lnSpc>
            </a:pPr>
            <a:r>
              <a:rPr sz="1400" dirty="0">
                <a:solidFill>
                  <a:srgbClr val="FF1616"/>
                </a:solidFill>
                <a:cs typeface="Arial Black"/>
              </a:rPr>
              <a:t>**</a:t>
            </a:r>
            <a:r>
              <a:rPr sz="1400" dirty="0">
                <a:solidFill>
                  <a:srgbClr val="17170F"/>
                </a:solidFill>
                <a:cs typeface="Arial Black"/>
              </a:rPr>
              <a:t>Эффективность возвратного ОСВВ-метода регулирования численности  безнадзорных собак в Нижнем Новгороде» (2016 год)</a:t>
            </a:r>
            <a:endParaRPr sz="1400" dirty="0"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solidFill>
                  <a:srgbClr val="17170F"/>
                </a:solidFill>
                <a:cs typeface="Arial Black"/>
              </a:rPr>
              <a:t>Канд. ветеринарных наук Блохин А.А. Канд. биологических наук Лебединский А.А.</a:t>
            </a:r>
            <a:endParaRPr sz="1400" dirty="0"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45496" y="6612811"/>
            <a:ext cx="512961" cy="1955800"/>
          </a:xfrm>
          <a:prstGeom prst="rect">
            <a:avLst/>
          </a:prstGeom>
        </p:spPr>
        <p:txBody>
          <a:bodyPr vert="vert270" wrap="square" lIns="0" tIns="4064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20"/>
              </a:spcBef>
            </a:pPr>
            <a:r>
              <a:rPr sz="1700" dirty="0">
                <a:solidFill>
                  <a:srgbClr val="040707"/>
                </a:solidFill>
                <a:cs typeface="Arial Black"/>
              </a:rPr>
              <a:t>Санкт-Петербург  2009-2014</a:t>
            </a:r>
            <a:endParaRPr sz="1700" dirty="0"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53016" y="7470071"/>
            <a:ext cx="512961" cy="1098550"/>
          </a:xfrm>
          <a:prstGeom prst="rect">
            <a:avLst/>
          </a:prstGeom>
        </p:spPr>
        <p:txBody>
          <a:bodyPr vert="vert270" wrap="square" lIns="0" tIns="4064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20"/>
              </a:spcBef>
            </a:pPr>
            <a:r>
              <a:rPr sz="1700" dirty="0">
                <a:solidFill>
                  <a:srgbClr val="040707"/>
                </a:solidFill>
                <a:cs typeface="Arial Black"/>
              </a:rPr>
              <a:t>Вологда  2009-2015</a:t>
            </a:r>
            <a:endParaRPr sz="1700" dirty="0"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1761" y="6612811"/>
            <a:ext cx="436017" cy="1982052"/>
          </a:xfrm>
          <a:prstGeom prst="rect">
            <a:avLst/>
          </a:prstGeom>
        </p:spPr>
        <p:txBody>
          <a:bodyPr vert="vert270" wrap="square" lIns="0" tIns="68580" rIns="0" bIns="0" rtlCol="0">
            <a:spAutoFit/>
          </a:bodyPr>
          <a:lstStyle/>
          <a:p>
            <a:pPr marL="12700" marR="5080">
              <a:lnSpc>
                <a:spcPts val="1720"/>
              </a:lnSpc>
              <a:spcBef>
                <a:spcPts val="540"/>
              </a:spcBef>
            </a:pPr>
            <a:r>
              <a:rPr sz="1700" dirty="0">
                <a:solidFill>
                  <a:srgbClr val="040707"/>
                </a:solidFill>
                <a:cs typeface="Arial Black"/>
              </a:rPr>
              <a:t>Вологодская  область  2014-2015</a:t>
            </a:r>
            <a:endParaRPr sz="1700" dirty="0"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864" y="6526296"/>
            <a:ext cx="512961" cy="2042160"/>
          </a:xfrm>
          <a:prstGeom prst="rect">
            <a:avLst/>
          </a:prstGeom>
        </p:spPr>
        <p:txBody>
          <a:bodyPr vert="vert270" wrap="square" lIns="0" tIns="4064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20"/>
              </a:spcBef>
            </a:pPr>
            <a:r>
              <a:rPr sz="1700" dirty="0">
                <a:solidFill>
                  <a:srgbClr val="040707"/>
                </a:solidFill>
                <a:cs typeface="Arial Black"/>
              </a:rPr>
              <a:t>Нижний Новгород  2013-2016</a:t>
            </a:r>
            <a:endParaRPr sz="1700" dirty="0"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175024" y="7364577"/>
            <a:ext cx="6969125" cy="14604"/>
          </a:xfrm>
          <a:custGeom>
            <a:avLst/>
            <a:gdLst/>
            <a:ahLst/>
            <a:cxnLst/>
            <a:rect l="l" t="t" r="r" b="b"/>
            <a:pathLst>
              <a:path w="6969125" h="14604">
                <a:moveTo>
                  <a:pt x="6968795" y="0"/>
                </a:moveTo>
                <a:lnTo>
                  <a:pt x="6968795" y="0"/>
                </a:lnTo>
                <a:lnTo>
                  <a:pt x="0" y="0"/>
                </a:lnTo>
                <a:lnTo>
                  <a:pt x="0" y="14439"/>
                </a:lnTo>
                <a:lnTo>
                  <a:pt x="6968795" y="14439"/>
                </a:lnTo>
                <a:lnTo>
                  <a:pt x="6968795" y="0"/>
                </a:lnTo>
                <a:close/>
              </a:path>
            </a:pathLst>
          </a:custGeom>
          <a:solidFill>
            <a:srgbClr val="04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880709" y="6179811"/>
            <a:ext cx="7272655" cy="1231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cs typeface="Arial"/>
              </a:rPr>
              <a:t>Пример ОСВВ в Европе</a:t>
            </a:r>
            <a:endParaRPr sz="2800" dirty="0">
              <a:cs typeface="Arial"/>
            </a:endParaRPr>
          </a:p>
          <a:p>
            <a:pPr marL="12700">
              <a:lnSpc>
                <a:spcPts val="1664"/>
              </a:lnSpc>
              <a:spcBef>
                <a:spcPts val="1055"/>
              </a:spcBef>
            </a:pPr>
            <a:r>
              <a:rPr sz="1400" dirty="0">
                <a:solidFill>
                  <a:srgbClr val="040707"/>
                </a:solidFill>
                <a:cs typeface="Arial Black"/>
              </a:rPr>
              <a:t>Снижение численности безнадзорных</a:t>
            </a:r>
            <a:endParaRPr sz="1400" dirty="0">
              <a:cs typeface="Arial Black"/>
            </a:endParaRPr>
          </a:p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040707"/>
                </a:solidFill>
                <a:cs typeface="Arial Black"/>
              </a:rPr>
              <a:t>собак на 66,1% в г. София в период с 2007 по 2015 года</a:t>
            </a:r>
            <a:endParaRPr sz="1400" dirty="0">
              <a:cs typeface="Arial Black"/>
            </a:endParaRPr>
          </a:p>
          <a:p>
            <a:pPr marL="12700">
              <a:lnSpc>
                <a:spcPts val="1664"/>
              </a:lnSpc>
            </a:pPr>
            <a:r>
              <a:rPr sz="1400" u="heavy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cs typeface="Times New Roman"/>
                <a:hlinkClick r:id="rId2"/>
              </a:rPr>
              <a:t> </a:t>
            </a:r>
            <a:r>
              <a:rPr sz="1400" u="heavy" dirty="0">
                <a:solidFill>
                  <a:srgbClr val="040707"/>
                </a:solidFill>
                <a:uFill>
                  <a:solidFill>
                    <a:srgbClr val="040707"/>
                  </a:solidFill>
                </a:uFill>
                <a:cs typeface="Arial Black"/>
                <a:hlinkClick r:id="rId2"/>
              </a:rPr>
              <a:t>htt</a:t>
            </a:r>
            <a:r>
              <a:rPr sz="1400" dirty="0">
                <a:solidFill>
                  <a:srgbClr val="040707"/>
                </a:solidFill>
                <a:cs typeface="Arial Black"/>
                <a:hlinkClick r:id="rId2"/>
              </a:rPr>
              <a:t>p://www.carodog.eu/wp-content/uploads/2016/06/2016_Report_Sofia_EN.pdf</a:t>
            </a:r>
            <a:endParaRPr sz="1400" dirty="0"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246600" y="9237378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1</a:t>
            </a:r>
            <a:r>
              <a:rPr sz="3400" spc="-5" dirty="0">
                <a:latin typeface="Eras Medium ITC"/>
                <a:cs typeface="Eras Medium ITC"/>
              </a:rPr>
              <a:t>0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091602" y="372871"/>
            <a:ext cx="141052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15" dirty="0"/>
              <a:t>ВНЕДРЕНИЕ </a:t>
            </a:r>
            <a:r>
              <a:rPr sz="4200" spc="-70" dirty="0"/>
              <a:t>ПИЛОТНЫХ </a:t>
            </a:r>
            <a:r>
              <a:rPr sz="4200" spc="-190" dirty="0"/>
              <a:t>ПРОЕКТОВ </a:t>
            </a:r>
            <a:r>
              <a:rPr sz="4200" spc="-80" dirty="0"/>
              <a:t>ОСВВ </a:t>
            </a:r>
            <a:r>
              <a:rPr sz="4200" spc="-570" dirty="0"/>
              <a:t>В</a:t>
            </a:r>
            <a:r>
              <a:rPr sz="4200" spc="-605" dirty="0"/>
              <a:t> </a:t>
            </a:r>
            <a:r>
              <a:rPr lang="ru-RU" sz="4200" spc="-605" dirty="0"/>
              <a:t>  </a:t>
            </a:r>
            <a:r>
              <a:rPr sz="4200" spc="175" dirty="0"/>
              <a:t>РОССИИ</a:t>
            </a:r>
            <a:endParaRPr sz="4200" dirty="0"/>
          </a:p>
        </p:txBody>
      </p:sp>
      <p:sp>
        <p:nvSpPr>
          <p:cNvPr id="34" name="object 34"/>
          <p:cNvSpPr txBox="1"/>
          <p:nvPr/>
        </p:nvSpPr>
        <p:spPr>
          <a:xfrm>
            <a:off x="7263233" y="6553049"/>
            <a:ext cx="512961" cy="2042160"/>
          </a:xfrm>
          <a:prstGeom prst="rect">
            <a:avLst/>
          </a:prstGeom>
        </p:spPr>
        <p:txBody>
          <a:bodyPr vert="vert270" wrap="square" lIns="0" tIns="4064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20"/>
              </a:spcBef>
            </a:pPr>
            <a:r>
              <a:rPr sz="1700" dirty="0">
                <a:solidFill>
                  <a:srgbClr val="040707"/>
                </a:solidFill>
                <a:cs typeface="Arial Black"/>
              </a:rPr>
              <a:t>Нижний Новгород  2013-2016</a:t>
            </a:r>
            <a:endParaRPr sz="1700" dirty="0"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92733" y="2291874"/>
            <a:ext cx="1244600" cy="68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2099"/>
              </a:lnSpc>
              <a:spcBef>
                <a:spcPts val="100"/>
              </a:spcBef>
            </a:pPr>
            <a:r>
              <a:rPr sz="1400" dirty="0" err="1">
                <a:solidFill>
                  <a:srgbClr val="040707"/>
                </a:solidFill>
                <a:cs typeface="Arial Black"/>
              </a:rPr>
              <a:t>Снижение</a:t>
            </a:r>
            <a:r>
              <a:rPr sz="1400" dirty="0">
                <a:solidFill>
                  <a:srgbClr val="040707"/>
                </a:solidFill>
                <a:cs typeface="Arial Black"/>
              </a:rPr>
              <a:t>  </a:t>
            </a:r>
            <a:r>
              <a:rPr sz="1400" dirty="0" err="1">
                <a:solidFill>
                  <a:srgbClr val="040707"/>
                </a:solidFill>
                <a:cs typeface="Arial Black"/>
              </a:rPr>
              <a:t>численности</a:t>
            </a:r>
            <a:r>
              <a:rPr sz="1400" dirty="0">
                <a:solidFill>
                  <a:srgbClr val="040707"/>
                </a:solidFill>
                <a:cs typeface="Arial Black"/>
              </a:rPr>
              <a:t> на 36,6%</a:t>
            </a:r>
            <a:r>
              <a:rPr sz="1400" dirty="0">
                <a:solidFill>
                  <a:srgbClr val="FF1616"/>
                </a:solidFill>
                <a:cs typeface="Arial Black"/>
              </a:rPr>
              <a:t>**</a:t>
            </a:r>
            <a:endParaRPr sz="1400" dirty="0">
              <a:cs typeface="Arial Black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5156E48-972D-4033-8AEE-C490A10E2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927" t="6646" r="87934" b="27626"/>
          <a:stretch/>
        </p:blipFill>
        <p:spPr>
          <a:xfrm>
            <a:off x="7331671" y="3536495"/>
            <a:ext cx="648455" cy="17913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719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624308" y="5372100"/>
            <a:ext cx="13458968" cy="2107628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3977004">
              <a:lnSpc>
                <a:spcPct val="100000"/>
              </a:lnSpc>
              <a:spcBef>
                <a:spcPts val="1215"/>
              </a:spcBef>
            </a:pPr>
            <a:r>
              <a:rPr dirty="0">
                <a:latin typeface="+mn-lt"/>
              </a:rPr>
              <a:t>СТАТЬЯ 18 ВСТУПИЛА В СИЛУ С 1 ЯНВАРЯ 2020 ГОДА</a:t>
            </a:r>
          </a:p>
          <a:p>
            <a:pPr marL="4262754" marR="574675" indent="-285750">
              <a:lnSpc>
                <a:spcPct val="124800"/>
              </a:lnSpc>
              <a:spcBef>
                <a:spcPts val="265"/>
              </a:spcBef>
              <a:buFont typeface="Arial" panose="020B0604020202020204" pitchFamily="34" charset="0"/>
              <a:buChar char="•"/>
              <a:tabLst>
                <a:tab pos="4160520" algn="l"/>
              </a:tabLst>
            </a:pPr>
            <a:r>
              <a:rPr sz="1600" b="0" dirty="0" err="1">
                <a:latin typeface="+mn-lt"/>
                <a:cs typeface="Arial Black"/>
              </a:rPr>
              <a:t>запрет</a:t>
            </a:r>
            <a:r>
              <a:rPr sz="1600" b="0" dirty="0">
                <a:latin typeface="+mn-lt"/>
                <a:cs typeface="Arial Black"/>
              </a:rPr>
              <a:t> на массовое безвозвратное изъятие и уничтожение безнадзорных собак и  кошек в качестве контроля численности животных без владельцев;</a:t>
            </a:r>
            <a:endParaRPr sz="1600" dirty="0">
              <a:latin typeface="+mn-lt"/>
              <a:cs typeface="Arial Black"/>
            </a:endParaRPr>
          </a:p>
          <a:p>
            <a:pPr marL="4262754" marR="5080" indent="-285750">
              <a:lnSpc>
                <a:spcPct val="124800"/>
              </a:lnSpc>
              <a:buFont typeface="Arial" panose="020B0604020202020204" pitchFamily="34" charset="0"/>
              <a:buChar char="•"/>
              <a:tabLst>
                <a:tab pos="4160520" algn="l"/>
              </a:tabLst>
            </a:pPr>
            <a:r>
              <a:rPr sz="1600" b="0" dirty="0" err="1">
                <a:latin typeface="+mn-lt"/>
                <a:cs typeface="Arial Black"/>
              </a:rPr>
              <a:t>ОСВВ</a:t>
            </a:r>
            <a:r>
              <a:rPr sz="1600" b="0" dirty="0">
                <a:latin typeface="+mn-lt"/>
                <a:cs typeface="Arial Black"/>
              </a:rPr>
              <a:t> получает статус основного метода по прямому контролю безнадзорных собак на  территории РФ;</a:t>
            </a:r>
            <a:endParaRPr sz="1600" dirty="0">
              <a:latin typeface="+mn-lt"/>
              <a:cs typeface="Arial Black"/>
            </a:endParaRPr>
          </a:p>
          <a:p>
            <a:pPr marL="4262120" indent="-285750">
              <a:lnSpc>
                <a:spcPct val="10000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4160520" algn="l"/>
              </a:tabLst>
            </a:pPr>
            <a:r>
              <a:rPr sz="1600" b="0" dirty="0">
                <a:latin typeface="+mn-lt"/>
                <a:cs typeface="Arial Black"/>
              </a:rPr>
              <a:t>усыпление только по ветеринарным показаниям;</a:t>
            </a:r>
            <a:endParaRPr sz="1600" dirty="0">
              <a:latin typeface="+mn-lt"/>
              <a:cs typeface="Arial Black"/>
            </a:endParaRPr>
          </a:p>
          <a:p>
            <a:pPr marL="4262120" indent="-285750">
              <a:lnSpc>
                <a:spcPct val="100000"/>
              </a:lnSpc>
              <a:spcBef>
                <a:spcPts val="475"/>
              </a:spcBef>
              <a:buFont typeface="Arial" panose="020B0604020202020204" pitchFamily="34" charset="0"/>
              <a:buChar char="•"/>
              <a:tabLst>
                <a:tab pos="4160520" algn="l"/>
              </a:tabLst>
            </a:pPr>
            <a:r>
              <a:rPr sz="1600" b="0" dirty="0">
                <a:latin typeface="+mn-lt"/>
                <a:cs typeface="Arial Black"/>
              </a:rPr>
              <a:t>пожизненное содержание отловленных животных (в т.ч. и агрессивных)</a:t>
            </a:r>
            <a:endParaRPr sz="1600" dirty="0">
              <a:latin typeface="+mn-lt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953" y="2476500"/>
            <a:ext cx="5465869" cy="5822107"/>
          </a:xfrm>
          <a:prstGeom prst="rect">
            <a:avLst/>
          </a:prstGeom>
          <a:solidFill>
            <a:srgbClr val="4FA8DE"/>
          </a:solidFill>
        </p:spPr>
        <p:txBody>
          <a:bodyPr vert="horz" wrap="square" lIns="0" tIns="0" rIns="0" bIns="0" rtlCol="0">
            <a:spAutoFit/>
          </a:bodyPr>
          <a:lstStyle/>
          <a:p>
            <a:pPr marL="470534" marR="523875" algn="ctr">
              <a:lnSpc>
                <a:spcPts val="1880"/>
              </a:lnSpc>
              <a:spcBef>
                <a:spcPts val="1614"/>
              </a:spcBef>
            </a:pPr>
            <a:endParaRPr lang="ru-RU" sz="2400" b="1" dirty="0">
              <a:solidFill>
                <a:schemeClr val="bg1"/>
              </a:solidFill>
              <a:cs typeface="Arial Black"/>
            </a:endParaRPr>
          </a:p>
          <a:p>
            <a:pPr marL="470534" marR="523875" algn="ctr">
              <a:lnSpc>
                <a:spcPts val="1880"/>
              </a:lnSpc>
              <a:spcBef>
                <a:spcPts val="1614"/>
              </a:spcBef>
            </a:pPr>
            <a:r>
              <a:rPr lang="ru-RU" sz="2400" b="1" dirty="0">
                <a:solidFill>
                  <a:schemeClr val="bg1"/>
                </a:solidFill>
                <a:cs typeface="Arial Black"/>
              </a:rPr>
              <a:t>ОЖИДАНИЯ ОТ ПРИНЯТИЯ ФЗ № 498</a:t>
            </a:r>
          </a:p>
          <a:p>
            <a:pPr marL="470534" marR="523875" algn="ctr">
              <a:lnSpc>
                <a:spcPts val="1880"/>
              </a:lnSpc>
              <a:spcBef>
                <a:spcPts val="1614"/>
              </a:spcBef>
            </a:pPr>
            <a:r>
              <a:rPr lang="ru-RU" sz="2400" dirty="0">
                <a:solidFill>
                  <a:schemeClr val="bg1"/>
                </a:solidFill>
                <a:cs typeface="Arial Black"/>
              </a:rPr>
              <a:t>С началом проведения </a:t>
            </a:r>
            <a:r>
              <a:rPr lang="ru-RU" sz="2400" dirty="0" err="1">
                <a:solidFill>
                  <a:schemeClr val="bg1"/>
                </a:solidFill>
                <a:cs typeface="Arial Black"/>
              </a:rPr>
              <a:t>ОСВВ</a:t>
            </a:r>
            <a:r>
              <a:rPr lang="ru-RU" sz="2400" dirty="0">
                <a:solidFill>
                  <a:schemeClr val="bg1"/>
                </a:solidFill>
                <a:cs typeface="Arial Black"/>
              </a:rPr>
              <a:t> ожидается: </a:t>
            </a:r>
          </a:p>
          <a:p>
            <a:pPr marL="756284" marR="523875" indent="-285750">
              <a:lnSpc>
                <a:spcPts val="1880"/>
              </a:lnSpc>
              <a:spcBef>
                <a:spcPts val="1614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cs typeface="Arial Black"/>
              </a:rPr>
              <a:t>сокращение численности безнадзорных животных;</a:t>
            </a:r>
          </a:p>
          <a:p>
            <a:pPr marL="756284" marR="523875" indent="-285750">
              <a:lnSpc>
                <a:spcPts val="1880"/>
              </a:lnSpc>
              <a:spcBef>
                <a:spcPts val="1614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cs typeface="Arial Black"/>
              </a:rPr>
              <a:t>сокращение количества укусов, наносимых людям </a:t>
            </a:r>
            <a:r>
              <a:rPr lang="ru-RU" sz="2400" dirty="0" err="1">
                <a:solidFill>
                  <a:schemeClr val="bg1"/>
                </a:solidFill>
                <a:cs typeface="Arial Black"/>
              </a:rPr>
              <a:t>БЖ</a:t>
            </a:r>
            <a:r>
              <a:rPr lang="ru-RU" sz="2400" dirty="0">
                <a:solidFill>
                  <a:schemeClr val="bg1"/>
                </a:solidFill>
                <a:cs typeface="Arial Black"/>
              </a:rPr>
              <a:t> (в том числе и ведущих к летальному исходу);</a:t>
            </a:r>
          </a:p>
          <a:p>
            <a:pPr marL="756284" marR="523875" indent="-285750">
              <a:lnSpc>
                <a:spcPts val="1880"/>
              </a:lnSpc>
              <a:spcBef>
                <a:spcPts val="1614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cs typeface="Arial Black"/>
              </a:rPr>
              <a:t>снижения нагрузки на бюджет;  контроль бешенства собак</a:t>
            </a:r>
          </a:p>
          <a:p>
            <a:pPr marL="470534" marR="523875" algn="ctr">
              <a:lnSpc>
                <a:spcPts val="1880"/>
              </a:lnSpc>
              <a:spcBef>
                <a:spcPts val="1614"/>
              </a:spcBef>
            </a:pPr>
            <a:r>
              <a:rPr lang="ru-RU" sz="2400" b="1" dirty="0">
                <a:solidFill>
                  <a:schemeClr val="bg1"/>
                </a:solidFill>
                <a:cs typeface="Arial Black"/>
              </a:rPr>
              <a:t>В регионах и населенных пунктах РФ, где </a:t>
            </a:r>
            <a:r>
              <a:rPr lang="ru-RU" sz="2400" b="1" dirty="0" err="1">
                <a:solidFill>
                  <a:schemeClr val="bg1"/>
                </a:solidFill>
                <a:cs typeface="Arial Black"/>
              </a:rPr>
              <a:t>ОСВВ</a:t>
            </a:r>
            <a:r>
              <a:rPr lang="ru-RU" sz="2400" b="1" dirty="0">
                <a:solidFill>
                  <a:schemeClr val="bg1"/>
                </a:solidFill>
                <a:cs typeface="Arial Black"/>
              </a:rPr>
              <a:t> проводится ПРАВИЛЬНО, данные ожидания  исполняются.</a:t>
            </a:r>
          </a:p>
          <a:p>
            <a:pPr marL="470534" marR="523875" algn="ctr">
              <a:lnSpc>
                <a:spcPts val="1880"/>
              </a:lnSpc>
              <a:spcBef>
                <a:spcPts val="1614"/>
              </a:spcBef>
            </a:pPr>
            <a:endParaRPr lang="ru-RU" sz="1600" dirty="0"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167576" y="0"/>
            <a:ext cx="120650" cy="10287000"/>
          </a:xfrm>
          <a:custGeom>
            <a:avLst/>
            <a:gdLst/>
            <a:ahLst/>
            <a:cxnLst/>
            <a:rect l="l" t="t" r="r" b="b"/>
            <a:pathLst>
              <a:path w="120650" h="10287000">
                <a:moveTo>
                  <a:pt x="0" y="0"/>
                </a:moveTo>
                <a:lnTo>
                  <a:pt x="120422" y="0"/>
                </a:lnTo>
                <a:lnTo>
                  <a:pt x="120422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79612" y="723900"/>
            <a:ext cx="1102638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000000"/>
                </a:solidFill>
                <a:latin typeface="+mn-lt"/>
              </a:rPr>
              <a:t>ФЕДЕРАЛЬНЫЙ ЗАКОН №498</a:t>
            </a:r>
            <a:br>
              <a:rPr lang="ru-RU" dirty="0">
                <a:solidFill>
                  <a:srgbClr val="000000"/>
                </a:solidFill>
                <a:latin typeface="+mn-lt"/>
              </a:rPr>
            </a:br>
            <a:r>
              <a:rPr lang="ru-RU" dirty="0">
                <a:solidFill>
                  <a:srgbClr val="000000"/>
                </a:solidFill>
                <a:latin typeface="+mn-lt"/>
              </a:rPr>
              <a:t>«ОБ ОТВЕТСТВЕННОМ ОБРАЩЕНИИ С ЖИВОТНЫМИ»</a:t>
            </a:r>
            <a:br>
              <a:rPr lang="ru-RU" dirty="0">
                <a:solidFill>
                  <a:srgbClr val="000000"/>
                </a:solidFill>
                <a:latin typeface="+mn-lt"/>
              </a:rPr>
            </a:br>
            <a:r>
              <a:rPr lang="ru-RU" dirty="0">
                <a:solidFill>
                  <a:srgbClr val="000000"/>
                </a:solidFill>
                <a:latin typeface="+mn-lt"/>
              </a:rPr>
              <a:t/>
            </a:r>
            <a:br>
              <a:rPr lang="ru-RU" dirty="0">
                <a:solidFill>
                  <a:srgbClr val="000000"/>
                </a:solidFill>
                <a:latin typeface="+mn-lt"/>
              </a:rPr>
            </a:br>
            <a:r>
              <a:rPr lang="ru-RU" sz="1600" b="0" dirty="0">
                <a:solidFill>
                  <a:srgbClr val="000000"/>
                </a:solidFill>
                <a:latin typeface="+mn-lt"/>
              </a:rPr>
              <a:t>подписан Владимиром Путиным 27 декабря 2018 года</a:t>
            </a:r>
            <a:br>
              <a:rPr lang="ru-RU" sz="1600" b="0" dirty="0">
                <a:solidFill>
                  <a:srgbClr val="000000"/>
                </a:solidFill>
                <a:latin typeface="+mn-lt"/>
              </a:rPr>
            </a:br>
            <a:r>
              <a:rPr lang="ru-RU" sz="1600" b="0" dirty="0">
                <a:solidFill>
                  <a:srgbClr val="000000"/>
                </a:solidFill>
                <a:latin typeface="+mn-lt"/>
              </a:rPr>
              <a:t>Правила обращения с животными  без владельцев регулируются статьями 17 и 18</a:t>
            </a:r>
            <a:r>
              <a:rPr lang="ru-RU" sz="1600" dirty="0">
                <a:solidFill>
                  <a:srgbClr val="000000"/>
                </a:solidFill>
                <a:latin typeface="+mn-lt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dirty="0">
                <a:solidFill>
                  <a:srgbClr val="000000"/>
                </a:solidFill>
                <a:latin typeface="+mn-lt"/>
              </a:rPr>
              <a:t/>
            </a:r>
            <a:br>
              <a:rPr lang="ru-RU" dirty="0">
                <a:solidFill>
                  <a:srgbClr val="000000"/>
                </a:solidFill>
                <a:latin typeface="+mn-lt"/>
              </a:rPr>
            </a:b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1200" y="3519802"/>
            <a:ext cx="10753090" cy="1090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3385"/>
              </a:spcBef>
            </a:pPr>
            <a:r>
              <a:rPr sz="2400" b="1" dirty="0" err="1">
                <a:solidFill>
                  <a:srgbClr val="040707"/>
                </a:solidFill>
                <a:cs typeface="Arial"/>
              </a:rPr>
              <a:t>СТАТЬЯ</a:t>
            </a:r>
            <a:r>
              <a:rPr sz="2400" b="1" dirty="0">
                <a:solidFill>
                  <a:srgbClr val="040707"/>
                </a:solidFill>
                <a:cs typeface="Arial"/>
              </a:rPr>
              <a:t> 17 ВСТУПИЛА В СИЛУ С 1 ЯНВАРЯ 2019 Г.</a:t>
            </a:r>
            <a:endParaRPr sz="2400" dirty="0">
              <a:cs typeface="Arial"/>
            </a:endParaRPr>
          </a:p>
          <a:p>
            <a:pPr marL="985520" marR="1236345" indent="-285750">
              <a:lnSpc>
                <a:spcPct val="124800"/>
              </a:lnSpc>
              <a:spcBef>
                <a:spcPts val="919"/>
              </a:spcBef>
              <a:buFont typeface="Arial" panose="020B0604020202020204" pitchFamily="34" charset="0"/>
              <a:buChar char="•"/>
              <a:tabLst>
                <a:tab pos="883919" algn="l"/>
              </a:tabLst>
            </a:pPr>
            <a:r>
              <a:rPr sz="1600" dirty="0" err="1">
                <a:solidFill>
                  <a:srgbClr val="040707"/>
                </a:solidFill>
                <a:cs typeface="Arial Black"/>
              </a:rPr>
              <a:t>запрет</a:t>
            </a:r>
            <a:r>
              <a:rPr sz="1600" dirty="0">
                <a:solidFill>
                  <a:srgbClr val="040707"/>
                </a:solidFill>
                <a:cs typeface="Arial Black"/>
              </a:rPr>
              <a:t> осуществления деятельности по обращению с животными без владельцев  способами предусматривающими жестокое обращение с животными</a:t>
            </a:r>
            <a:endParaRPr sz="1600" dirty="0"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46600" y="9237376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1</a:t>
            </a:r>
            <a:r>
              <a:rPr sz="3400" spc="-5" dirty="0">
                <a:latin typeface="Eras Medium ITC"/>
                <a:cs typeface="Eras Medium ITC"/>
              </a:rPr>
              <a:t>1</a:t>
            </a:r>
            <a:endParaRPr sz="3400">
              <a:latin typeface="Eras Medium ITC"/>
              <a:cs typeface="Eras Medium IT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60971" y="0"/>
            <a:ext cx="5915024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285" y="6353517"/>
            <a:ext cx="10096500" cy="250190"/>
          </a:xfrm>
          <a:custGeom>
            <a:avLst/>
            <a:gdLst/>
            <a:ahLst/>
            <a:cxnLst/>
            <a:rect l="l" t="t" r="r" b="b"/>
            <a:pathLst>
              <a:path w="10096500" h="250190">
                <a:moveTo>
                  <a:pt x="10096500" y="106654"/>
                </a:moveTo>
                <a:lnTo>
                  <a:pt x="9599003" y="106654"/>
                </a:lnTo>
                <a:lnTo>
                  <a:pt x="9599003" y="11849"/>
                </a:lnTo>
                <a:lnTo>
                  <a:pt x="8151203" y="11849"/>
                </a:lnTo>
                <a:lnTo>
                  <a:pt x="8151203" y="106654"/>
                </a:lnTo>
                <a:lnTo>
                  <a:pt x="7116318" y="106654"/>
                </a:lnTo>
                <a:lnTo>
                  <a:pt x="7116318" y="0"/>
                </a:lnTo>
                <a:lnTo>
                  <a:pt x="5668518" y="0"/>
                </a:lnTo>
                <a:lnTo>
                  <a:pt x="5668518" y="106654"/>
                </a:lnTo>
                <a:lnTo>
                  <a:pt x="4516564" y="106654"/>
                </a:lnTo>
                <a:lnTo>
                  <a:pt x="4516564" y="0"/>
                </a:lnTo>
                <a:lnTo>
                  <a:pt x="3068764" y="0"/>
                </a:lnTo>
                <a:lnTo>
                  <a:pt x="3068764" y="106654"/>
                </a:lnTo>
                <a:lnTo>
                  <a:pt x="1939569" y="106654"/>
                </a:lnTo>
                <a:lnTo>
                  <a:pt x="1939569" y="0"/>
                </a:lnTo>
                <a:lnTo>
                  <a:pt x="491769" y="0"/>
                </a:lnTo>
                <a:lnTo>
                  <a:pt x="491769" y="106654"/>
                </a:lnTo>
                <a:lnTo>
                  <a:pt x="0" y="106654"/>
                </a:lnTo>
                <a:lnTo>
                  <a:pt x="0" y="125704"/>
                </a:lnTo>
                <a:lnTo>
                  <a:pt x="491769" y="125704"/>
                </a:lnTo>
                <a:lnTo>
                  <a:pt x="491769" y="238125"/>
                </a:lnTo>
                <a:lnTo>
                  <a:pt x="1939569" y="238125"/>
                </a:lnTo>
                <a:lnTo>
                  <a:pt x="1939569" y="125704"/>
                </a:lnTo>
                <a:lnTo>
                  <a:pt x="3068764" y="125704"/>
                </a:lnTo>
                <a:lnTo>
                  <a:pt x="3068764" y="238125"/>
                </a:lnTo>
                <a:lnTo>
                  <a:pt x="4516564" y="238125"/>
                </a:lnTo>
                <a:lnTo>
                  <a:pt x="4516564" y="125704"/>
                </a:lnTo>
                <a:lnTo>
                  <a:pt x="5668518" y="125704"/>
                </a:lnTo>
                <a:lnTo>
                  <a:pt x="5668518" y="238125"/>
                </a:lnTo>
                <a:lnTo>
                  <a:pt x="7116318" y="238125"/>
                </a:lnTo>
                <a:lnTo>
                  <a:pt x="7116318" y="125704"/>
                </a:lnTo>
                <a:lnTo>
                  <a:pt x="8151203" y="125704"/>
                </a:lnTo>
                <a:lnTo>
                  <a:pt x="8151203" y="249974"/>
                </a:lnTo>
                <a:lnTo>
                  <a:pt x="9599003" y="249974"/>
                </a:lnTo>
                <a:lnTo>
                  <a:pt x="9599003" y="125704"/>
                </a:lnTo>
                <a:lnTo>
                  <a:pt x="10096500" y="125704"/>
                </a:lnTo>
                <a:lnTo>
                  <a:pt x="10096500" y="106654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67576" y="0"/>
            <a:ext cx="120650" cy="10287000"/>
          </a:xfrm>
          <a:custGeom>
            <a:avLst/>
            <a:gdLst/>
            <a:ahLst/>
            <a:cxnLst/>
            <a:rect l="l" t="t" r="r" b="b"/>
            <a:pathLst>
              <a:path w="120650" h="10287000">
                <a:moveTo>
                  <a:pt x="120422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120422" y="0"/>
                </a:lnTo>
                <a:lnTo>
                  <a:pt x="120422" y="10286998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11203" y="5006320"/>
            <a:ext cx="923290" cy="1124585"/>
            <a:chOff x="1511203" y="5006320"/>
            <a:chExt cx="923290" cy="1124585"/>
          </a:xfrm>
        </p:grpSpPr>
        <p:sp>
          <p:nvSpPr>
            <p:cNvPr id="6" name="object 6"/>
            <p:cNvSpPr/>
            <p:nvPr/>
          </p:nvSpPr>
          <p:spPr>
            <a:xfrm>
              <a:off x="1511203" y="5006320"/>
              <a:ext cx="923290" cy="1124585"/>
            </a:xfrm>
            <a:custGeom>
              <a:avLst/>
              <a:gdLst/>
              <a:ahLst/>
              <a:cxnLst/>
              <a:rect l="l" t="t" r="r" b="b"/>
              <a:pathLst>
                <a:path w="923289" h="1124585">
                  <a:moveTo>
                    <a:pt x="461361" y="1124029"/>
                  </a:moveTo>
                  <a:lnTo>
                    <a:pt x="389273" y="1105961"/>
                  </a:lnTo>
                  <a:lnTo>
                    <a:pt x="230680" y="1038837"/>
                  </a:lnTo>
                  <a:lnTo>
                    <a:pt x="72087" y="903277"/>
                  </a:lnTo>
                  <a:lnTo>
                    <a:pt x="0" y="679899"/>
                  </a:lnTo>
                  <a:lnTo>
                    <a:pt x="0" y="245114"/>
                  </a:lnTo>
                  <a:lnTo>
                    <a:pt x="17140" y="241684"/>
                  </a:lnTo>
                  <a:lnTo>
                    <a:pt x="64932" y="229481"/>
                  </a:lnTo>
                  <a:lnTo>
                    <a:pt x="137929" y="205638"/>
                  </a:lnTo>
                  <a:lnTo>
                    <a:pt x="230687" y="167288"/>
                  </a:lnTo>
                  <a:lnTo>
                    <a:pt x="323440" y="114959"/>
                  </a:lnTo>
                  <a:lnTo>
                    <a:pt x="396435" y="60364"/>
                  </a:lnTo>
                  <a:lnTo>
                    <a:pt x="444225" y="17408"/>
                  </a:lnTo>
                  <a:lnTo>
                    <a:pt x="461366" y="0"/>
                  </a:lnTo>
                  <a:lnTo>
                    <a:pt x="478506" y="17408"/>
                  </a:lnTo>
                  <a:lnTo>
                    <a:pt x="526298" y="60364"/>
                  </a:lnTo>
                  <a:lnTo>
                    <a:pt x="599295" y="114959"/>
                  </a:lnTo>
                  <a:lnTo>
                    <a:pt x="692053" y="167288"/>
                  </a:lnTo>
                  <a:lnTo>
                    <a:pt x="784810" y="205638"/>
                  </a:lnTo>
                  <a:lnTo>
                    <a:pt x="857804" y="229481"/>
                  </a:lnTo>
                  <a:lnTo>
                    <a:pt x="905593" y="241684"/>
                  </a:lnTo>
                  <a:lnTo>
                    <a:pt x="922732" y="245114"/>
                  </a:lnTo>
                  <a:lnTo>
                    <a:pt x="922732" y="679899"/>
                  </a:lnTo>
                  <a:lnTo>
                    <a:pt x="850643" y="903277"/>
                  </a:lnTo>
                  <a:lnTo>
                    <a:pt x="692047" y="1038837"/>
                  </a:lnTo>
                  <a:lnTo>
                    <a:pt x="533450" y="1105961"/>
                  </a:lnTo>
                  <a:lnTo>
                    <a:pt x="461361" y="1124029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5018" y="5107338"/>
              <a:ext cx="775335" cy="944244"/>
            </a:xfrm>
            <a:custGeom>
              <a:avLst/>
              <a:gdLst/>
              <a:ahLst/>
              <a:cxnLst/>
              <a:rect l="l" t="t" r="r" b="b"/>
              <a:pathLst>
                <a:path w="775335" h="944245">
                  <a:moveTo>
                    <a:pt x="0" y="571134"/>
                  </a:moveTo>
                  <a:lnTo>
                    <a:pt x="60554" y="758774"/>
                  </a:lnTo>
                  <a:lnTo>
                    <a:pt x="193775" y="872647"/>
                  </a:lnTo>
                  <a:lnTo>
                    <a:pt x="326996" y="929032"/>
                  </a:lnTo>
                  <a:lnTo>
                    <a:pt x="387551" y="944210"/>
                  </a:lnTo>
                  <a:lnTo>
                    <a:pt x="448108" y="929032"/>
                  </a:lnTo>
                  <a:lnTo>
                    <a:pt x="581332" y="872647"/>
                  </a:lnTo>
                  <a:lnTo>
                    <a:pt x="714556" y="758774"/>
                  </a:lnTo>
                  <a:lnTo>
                    <a:pt x="775112" y="571134"/>
                  </a:lnTo>
                  <a:lnTo>
                    <a:pt x="775112" y="434175"/>
                  </a:lnTo>
                  <a:lnTo>
                    <a:pt x="775112" y="317504"/>
                  </a:lnTo>
                  <a:lnTo>
                    <a:pt x="775112" y="236342"/>
                  </a:lnTo>
                  <a:lnTo>
                    <a:pt x="775112" y="205906"/>
                  </a:lnTo>
                  <a:lnTo>
                    <a:pt x="760713" y="203023"/>
                  </a:lnTo>
                  <a:lnTo>
                    <a:pt x="720567" y="192771"/>
                  </a:lnTo>
                  <a:lnTo>
                    <a:pt x="659248" y="172742"/>
                  </a:lnTo>
                  <a:lnTo>
                    <a:pt x="581332" y="140531"/>
                  </a:lnTo>
                  <a:lnTo>
                    <a:pt x="503419" y="96569"/>
                  </a:lnTo>
                  <a:lnTo>
                    <a:pt x="442102" y="50706"/>
                  </a:lnTo>
                  <a:lnTo>
                    <a:pt x="401955" y="14623"/>
                  </a:lnTo>
                  <a:lnTo>
                    <a:pt x="387556" y="0"/>
                  </a:lnTo>
                </a:path>
              </a:pathLst>
            </a:custGeom>
            <a:ln w="265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9531" y="5280174"/>
              <a:ext cx="179244" cy="17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4127" y="5437566"/>
              <a:ext cx="323215" cy="340360"/>
            </a:xfrm>
            <a:custGeom>
              <a:avLst/>
              <a:gdLst/>
              <a:ahLst/>
              <a:cxnLst/>
              <a:rect l="l" t="t" r="r" b="b"/>
              <a:pathLst>
                <a:path w="323214" h="340360">
                  <a:moveTo>
                    <a:pt x="323189" y="0"/>
                  </a:moveTo>
                  <a:lnTo>
                    <a:pt x="112744" y="340220"/>
                  </a:lnTo>
                  <a:lnTo>
                    <a:pt x="0" y="204187"/>
                  </a:lnTo>
                </a:path>
              </a:pathLst>
            </a:custGeom>
            <a:ln w="33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026179" y="5031021"/>
            <a:ext cx="1047733" cy="1102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36354" y="6787569"/>
            <a:ext cx="1186815" cy="7531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16205" marR="5080" indent="-104139" algn="ctr">
              <a:lnSpc>
                <a:spcPts val="2850"/>
              </a:lnSpc>
              <a:spcBef>
                <a:spcPts val="219"/>
              </a:spcBef>
            </a:pPr>
            <a:r>
              <a:rPr sz="2400" dirty="0" err="1">
                <a:latin typeface="+mj-lt"/>
                <a:cs typeface="Arial Black"/>
              </a:rPr>
              <a:t>Защита</a:t>
            </a:r>
            <a:r>
              <a:rPr lang="ru-RU" sz="2400" dirty="0">
                <a:latin typeface="+mj-lt"/>
                <a:cs typeface="Arial Black"/>
              </a:rPr>
              <a:t> </a:t>
            </a:r>
            <a:r>
              <a:rPr sz="2400" dirty="0" err="1">
                <a:latin typeface="+mj-lt"/>
                <a:cs typeface="Arial Black"/>
              </a:rPr>
              <a:t>людей</a:t>
            </a:r>
            <a:endParaRPr sz="2400" dirty="0">
              <a:latin typeface="+mj-lt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1131" y="1749214"/>
            <a:ext cx="7658100" cy="2395527"/>
          </a:xfrm>
          <a:prstGeom prst="rect">
            <a:avLst/>
          </a:prstGeom>
          <a:solidFill>
            <a:srgbClr val="F1B045"/>
          </a:solidFill>
        </p:spPr>
        <p:txBody>
          <a:bodyPr vert="horz" wrap="square" lIns="0" tIns="416559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3279"/>
              </a:spcBef>
            </a:pPr>
            <a:r>
              <a:rPr sz="6400" b="1" i="1" dirty="0">
                <a:solidFill>
                  <a:srgbClr val="FFFFFF"/>
                </a:solidFill>
                <a:cs typeface="Arial"/>
              </a:rPr>
              <a:t>Что такое ОСВВ</a:t>
            </a:r>
            <a:endParaRPr sz="6400" dirty="0"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465"/>
              </a:spcBef>
            </a:pPr>
            <a:r>
              <a:rPr sz="2800" dirty="0">
                <a:solidFill>
                  <a:srgbClr val="FFFFFF"/>
                </a:solidFill>
                <a:cs typeface="Arial Black"/>
              </a:rPr>
              <a:t>СМЫСЛ И СУТЬ ПРОГРАММЫ</a:t>
            </a:r>
            <a:endParaRPr lang="ru-RU" sz="2800" dirty="0">
              <a:solidFill>
                <a:srgbClr val="FFFFFF"/>
              </a:solidFill>
              <a:cs typeface="Arial Black"/>
            </a:endParaRPr>
          </a:p>
          <a:p>
            <a:pPr marL="1270" algn="ctr">
              <a:lnSpc>
                <a:spcPct val="100000"/>
              </a:lnSpc>
              <a:spcBef>
                <a:spcPts val="465"/>
              </a:spcBef>
            </a:pPr>
            <a:endParaRPr sz="2800" dirty="0"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88889" y="6787569"/>
            <a:ext cx="2326005" cy="150406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algn="ctr">
              <a:lnSpc>
                <a:spcPts val="2850"/>
              </a:lnSpc>
              <a:spcBef>
                <a:spcPts val="219"/>
              </a:spcBef>
            </a:pPr>
            <a:r>
              <a:rPr sz="2400" dirty="0">
                <a:cs typeface="Arial Black"/>
              </a:rPr>
              <a:t>Снижение  количества  безнадзорных  животных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59945" y="6787569"/>
            <a:ext cx="2305050" cy="7859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90805" marR="5080" indent="-78740" algn="ctr">
              <a:lnSpc>
                <a:spcPts val="2850"/>
              </a:lnSpc>
              <a:spcBef>
                <a:spcPts val="219"/>
              </a:spcBef>
            </a:pPr>
            <a:r>
              <a:rPr sz="2400" dirty="0" err="1">
                <a:cs typeface="Arial Black"/>
              </a:rPr>
              <a:t>Стабилизация</a:t>
            </a:r>
            <a:r>
              <a:rPr sz="2400" dirty="0">
                <a:cs typeface="Arial Black"/>
              </a:rPr>
              <a:t> </a:t>
            </a:r>
            <a:endParaRPr lang="ru-RU" sz="2400" dirty="0">
              <a:cs typeface="Arial Black"/>
            </a:endParaRPr>
          </a:p>
          <a:p>
            <a:pPr marL="90805" marR="5080" indent="-78740" algn="ctr">
              <a:lnSpc>
                <a:spcPts val="2850"/>
              </a:lnSpc>
              <a:spcBef>
                <a:spcPts val="219"/>
              </a:spcBef>
            </a:pPr>
            <a:r>
              <a:rPr sz="2400" dirty="0" err="1">
                <a:cs typeface="Arial Black"/>
              </a:rPr>
              <a:t>по</a:t>
            </a:r>
            <a:r>
              <a:rPr sz="2400" dirty="0">
                <a:cs typeface="Arial Black"/>
              </a:rPr>
              <a:t> бешенству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84903" y="6787569"/>
            <a:ext cx="1808480" cy="113216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-635" algn="ctr">
              <a:lnSpc>
                <a:spcPts val="2850"/>
              </a:lnSpc>
              <a:spcBef>
                <a:spcPts val="219"/>
              </a:spcBef>
            </a:pPr>
            <a:r>
              <a:rPr sz="2400" dirty="0">
                <a:cs typeface="Arial Black"/>
              </a:rPr>
              <a:t>Снижение  бюджетных  затрат</a:t>
            </a:r>
          </a:p>
        </p:txBody>
      </p:sp>
      <p:sp>
        <p:nvSpPr>
          <p:cNvPr id="16" name="object 16"/>
          <p:cNvSpPr/>
          <p:nvPr/>
        </p:nvSpPr>
        <p:spPr>
          <a:xfrm>
            <a:off x="6651494" y="5153276"/>
            <a:ext cx="993031" cy="979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9181952" y="5143500"/>
            <a:ext cx="904875" cy="1019175"/>
            <a:chOff x="9181952" y="5143500"/>
            <a:chExt cx="904875" cy="1019175"/>
          </a:xfrm>
        </p:grpSpPr>
        <p:sp>
          <p:nvSpPr>
            <p:cNvPr id="18" name="object 18"/>
            <p:cNvSpPr/>
            <p:nvPr/>
          </p:nvSpPr>
          <p:spPr>
            <a:xfrm>
              <a:off x="9181952" y="5143500"/>
              <a:ext cx="904875" cy="1019175"/>
            </a:xfrm>
            <a:custGeom>
              <a:avLst/>
              <a:gdLst/>
              <a:ahLst/>
              <a:cxnLst/>
              <a:rect l="l" t="t" r="r" b="b"/>
              <a:pathLst>
                <a:path w="904875" h="1019175">
                  <a:moveTo>
                    <a:pt x="367491" y="169862"/>
                  </a:moveTo>
                  <a:lnTo>
                    <a:pt x="330074" y="158761"/>
                  </a:lnTo>
                  <a:lnTo>
                    <a:pt x="293399" y="130822"/>
                  </a:lnTo>
                  <a:lnTo>
                    <a:pt x="265501" y="94093"/>
                  </a:lnTo>
                  <a:lnTo>
                    <a:pt x="254417" y="56620"/>
                  </a:lnTo>
                  <a:lnTo>
                    <a:pt x="255300" y="47773"/>
                  </a:lnTo>
                  <a:lnTo>
                    <a:pt x="261484" y="28310"/>
                  </a:lnTo>
                  <a:lnTo>
                    <a:pt x="278268" y="8847"/>
                  </a:lnTo>
                  <a:lnTo>
                    <a:pt x="310954" y="0"/>
                  </a:lnTo>
                  <a:lnTo>
                    <a:pt x="325222" y="4423"/>
                  </a:lnTo>
                  <a:lnTo>
                    <a:pt x="336985" y="14155"/>
                  </a:lnTo>
                  <a:lnTo>
                    <a:pt x="349867" y="23886"/>
                  </a:lnTo>
                  <a:lnTo>
                    <a:pt x="367491" y="28310"/>
                  </a:lnTo>
                  <a:lnTo>
                    <a:pt x="643109" y="28310"/>
                  </a:lnTo>
                  <a:lnTo>
                    <a:pt x="649293" y="47773"/>
                  </a:lnTo>
                  <a:lnTo>
                    <a:pt x="650176" y="56620"/>
                  </a:lnTo>
                  <a:lnTo>
                    <a:pt x="639095" y="94093"/>
                  </a:lnTo>
                  <a:lnTo>
                    <a:pt x="611205" y="130822"/>
                  </a:lnTo>
                  <a:lnTo>
                    <a:pt x="575418" y="158085"/>
                  </a:lnTo>
                  <a:lnTo>
                    <a:pt x="409894" y="158085"/>
                  </a:lnTo>
                  <a:lnTo>
                    <a:pt x="400167" y="163006"/>
                  </a:lnTo>
                  <a:lnTo>
                    <a:pt x="389816" y="166712"/>
                  </a:lnTo>
                  <a:lnTo>
                    <a:pt x="378902" y="169049"/>
                  </a:lnTo>
                  <a:lnTo>
                    <a:pt x="367491" y="169862"/>
                  </a:lnTo>
                  <a:close/>
                </a:path>
                <a:path w="904875" h="1019175">
                  <a:moveTo>
                    <a:pt x="537102" y="28310"/>
                  </a:moveTo>
                  <a:lnTo>
                    <a:pt x="367491" y="28310"/>
                  </a:lnTo>
                  <a:lnTo>
                    <a:pt x="384717" y="23886"/>
                  </a:lnTo>
                  <a:lnTo>
                    <a:pt x="399293" y="14155"/>
                  </a:lnTo>
                  <a:lnTo>
                    <a:pt x="419169" y="4423"/>
                  </a:lnTo>
                  <a:lnTo>
                    <a:pt x="452296" y="0"/>
                  </a:lnTo>
                  <a:lnTo>
                    <a:pt x="485424" y="4423"/>
                  </a:lnTo>
                  <a:lnTo>
                    <a:pt x="505300" y="14155"/>
                  </a:lnTo>
                  <a:lnTo>
                    <a:pt x="519876" y="23886"/>
                  </a:lnTo>
                  <a:lnTo>
                    <a:pt x="537102" y="28310"/>
                  </a:lnTo>
                  <a:close/>
                </a:path>
                <a:path w="904875" h="1019175">
                  <a:moveTo>
                    <a:pt x="643109" y="28310"/>
                  </a:moveTo>
                  <a:lnTo>
                    <a:pt x="537102" y="28310"/>
                  </a:lnTo>
                  <a:lnTo>
                    <a:pt x="554729" y="23886"/>
                  </a:lnTo>
                  <a:lnTo>
                    <a:pt x="567618" y="14155"/>
                  </a:lnTo>
                  <a:lnTo>
                    <a:pt x="579383" y="4423"/>
                  </a:lnTo>
                  <a:lnTo>
                    <a:pt x="593639" y="0"/>
                  </a:lnTo>
                  <a:lnTo>
                    <a:pt x="626325" y="8847"/>
                  </a:lnTo>
                  <a:lnTo>
                    <a:pt x="643109" y="28310"/>
                  </a:lnTo>
                  <a:close/>
                </a:path>
                <a:path w="904875" h="1019175">
                  <a:moveTo>
                    <a:pt x="452296" y="169862"/>
                  </a:moveTo>
                  <a:lnTo>
                    <a:pt x="440885" y="169049"/>
                  </a:lnTo>
                  <a:lnTo>
                    <a:pt x="429971" y="166712"/>
                  </a:lnTo>
                  <a:lnTo>
                    <a:pt x="419620" y="163006"/>
                  </a:lnTo>
                  <a:lnTo>
                    <a:pt x="409894" y="158085"/>
                  </a:lnTo>
                  <a:lnTo>
                    <a:pt x="494699" y="158085"/>
                  </a:lnTo>
                  <a:lnTo>
                    <a:pt x="484989" y="163006"/>
                  </a:lnTo>
                  <a:lnTo>
                    <a:pt x="474643" y="166712"/>
                  </a:lnTo>
                  <a:lnTo>
                    <a:pt x="463724" y="169049"/>
                  </a:lnTo>
                  <a:lnTo>
                    <a:pt x="452296" y="169862"/>
                  </a:lnTo>
                  <a:close/>
                </a:path>
                <a:path w="904875" h="1019175">
                  <a:moveTo>
                    <a:pt x="537102" y="169862"/>
                  </a:moveTo>
                  <a:lnTo>
                    <a:pt x="525690" y="169049"/>
                  </a:lnTo>
                  <a:lnTo>
                    <a:pt x="514777" y="166712"/>
                  </a:lnTo>
                  <a:lnTo>
                    <a:pt x="504425" y="163006"/>
                  </a:lnTo>
                  <a:lnTo>
                    <a:pt x="494699" y="158085"/>
                  </a:lnTo>
                  <a:lnTo>
                    <a:pt x="575418" y="158085"/>
                  </a:lnTo>
                  <a:lnTo>
                    <a:pt x="574531" y="158761"/>
                  </a:lnTo>
                  <a:lnTo>
                    <a:pt x="537102" y="169862"/>
                  </a:lnTo>
                  <a:close/>
                </a:path>
                <a:path w="904875" h="1019175">
                  <a:moveTo>
                    <a:pt x="678445" y="1019174"/>
                  </a:moveTo>
                  <a:lnTo>
                    <a:pt x="226148" y="1019174"/>
                  </a:lnTo>
                  <a:lnTo>
                    <a:pt x="197942" y="1015573"/>
                  </a:lnTo>
                  <a:lnTo>
                    <a:pt x="167014" y="1003568"/>
                  </a:lnTo>
                  <a:lnTo>
                    <a:pt x="135794" y="981361"/>
                  </a:lnTo>
                  <a:lnTo>
                    <a:pt x="106713" y="947153"/>
                  </a:lnTo>
                  <a:lnTo>
                    <a:pt x="74910" y="925443"/>
                  </a:lnTo>
                  <a:lnTo>
                    <a:pt x="50116" y="896159"/>
                  </a:lnTo>
                  <a:lnTo>
                    <a:pt x="34010" y="860833"/>
                  </a:lnTo>
                  <a:lnTo>
                    <a:pt x="28268" y="821002"/>
                  </a:lnTo>
                  <a:lnTo>
                    <a:pt x="29463" y="803235"/>
                  </a:lnTo>
                  <a:lnTo>
                    <a:pt x="32890" y="786205"/>
                  </a:lnTo>
                  <a:lnTo>
                    <a:pt x="38310" y="769975"/>
                  </a:lnTo>
                  <a:lnTo>
                    <a:pt x="45484" y="754614"/>
                  </a:lnTo>
                  <a:lnTo>
                    <a:pt x="26642" y="733306"/>
                  </a:lnTo>
                  <a:lnTo>
                    <a:pt x="12310" y="708556"/>
                  </a:lnTo>
                  <a:lnTo>
                    <a:pt x="3195" y="680966"/>
                  </a:lnTo>
                  <a:lnTo>
                    <a:pt x="0" y="651139"/>
                  </a:lnTo>
                  <a:lnTo>
                    <a:pt x="7256" y="606459"/>
                  </a:lnTo>
                  <a:lnTo>
                    <a:pt x="27438" y="567790"/>
                  </a:lnTo>
                  <a:lnTo>
                    <a:pt x="58162" y="537354"/>
                  </a:lnTo>
                  <a:lnTo>
                    <a:pt x="97045" y="517372"/>
                  </a:lnTo>
                  <a:lnTo>
                    <a:pt x="122075" y="464519"/>
                  </a:lnTo>
                  <a:lnTo>
                    <a:pt x="145498" y="426687"/>
                  </a:lnTo>
                  <a:lnTo>
                    <a:pt x="162836" y="403941"/>
                  </a:lnTo>
                  <a:lnTo>
                    <a:pt x="169611" y="396345"/>
                  </a:lnTo>
                  <a:lnTo>
                    <a:pt x="339222" y="169862"/>
                  </a:lnTo>
                  <a:lnTo>
                    <a:pt x="565371" y="169862"/>
                  </a:lnTo>
                  <a:lnTo>
                    <a:pt x="734982" y="396345"/>
                  </a:lnTo>
                  <a:lnTo>
                    <a:pt x="749822" y="413959"/>
                  </a:lnTo>
                  <a:lnTo>
                    <a:pt x="783738" y="466760"/>
                  </a:lnTo>
                  <a:lnTo>
                    <a:pt x="820824" y="554692"/>
                  </a:lnTo>
                  <a:lnTo>
                    <a:pt x="845173" y="677694"/>
                  </a:lnTo>
                  <a:lnTo>
                    <a:pt x="869579" y="699827"/>
                  </a:lnTo>
                  <a:lnTo>
                    <a:pt x="888325" y="727018"/>
                  </a:lnTo>
                  <a:lnTo>
                    <a:pt x="900349" y="758297"/>
                  </a:lnTo>
                  <a:lnTo>
                    <a:pt x="904593" y="792691"/>
                  </a:lnTo>
                  <a:lnTo>
                    <a:pt x="897596" y="836604"/>
                  </a:lnTo>
                  <a:lnTo>
                    <a:pt x="878109" y="874781"/>
                  </a:lnTo>
                  <a:lnTo>
                    <a:pt x="848387" y="905107"/>
                  </a:lnTo>
                  <a:lnTo>
                    <a:pt x="810685" y="925467"/>
                  </a:lnTo>
                  <a:lnTo>
                    <a:pt x="779941" y="970338"/>
                  </a:lnTo>
                  <a:lnTo>
                    <a:pt x="745349" y="999191"/>
                  </a:lnTo>
                  <a:lnTo>
                    <a:pt x="710365" y="1014609"/>
                  </a:lnTo>
                  <a:lnTo>
                    <a:pt x="678445" y="1019174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64599" y="5285053"/>
              <a:ext cx="339725" cy="764540"/>
            </a:xfrm>
            <a:custGeom>
              <a:avLst/>
              <a:gdLst/>
              <a:ahLst/>
              <a:cxnLst/>
              <a:rect l="l" t="t" r="r" b="b"/>
              <a:pathLst>
                <a:path w="339725" h="764539">
                  <a:moveTo>
                    <a:pt x="336461" y="553250"/>
                  </a:moveTo>
                  <a:lnTo>
                    <a:pt x="328142" y="515696"/>
                  </a:lnTo>
                  <a:lnTo>
                    <a:pt x="273570" y="463372"/>
                  </a:lnTo>
                  <a:lnTo>
                    <a:pt x="235305" y="444969"/>
                  </a:lnTo>
                  <a:lnTo>
                    <a:pt x="156768" y="414667"/>
                  </a:lnTo>
                  <a:lnTo>
                    <a:pt x="124498" y="399135"/>
                  </a:lnTo>
                  <a:lnTo>
                    <a:pt x="102196" y="380949"/>
                  </a:lnTo>
                  <a:lnTo>
                    <a:pt x="93878" y="358305"/>
                  </a:lnTo>
                  <a:lnTo>
                    <a:pt x="100291" y="334060"/>
                  </a:lnTo>
                  <a:lnTo>
                    <a:pt x="117614" y="316852"/>
                  </a:lnTo>
                  <a:lnTo>
                    <a:pt x="142925" y="306590"/>
                  </a:lnTo>
                  <a:lnTo>
                    <a:pt x="173342" y="303187"/>
                  </a:lnTo>
                  <a:lnTo>
                    <a:pt x="217335" y="310121"/>
                  </a:lnTo>
                  <a:lnTo>
                    <a:pt x="246570" y="325386"/>
                  </a:lnTo>
                  <a:lnTo>
                    <a:pt x="268452" y="340664"/>
                  </a:lnTo>
                  <a:lnTo>
                    <a:pt x="290347" y="347599"/>
                  </a:lnTo>
                  <a:lnTo>
                    <a:pt x="305371" y="345173"/>
                  </a:lnTo>
                  <a:lnTo>
                    <a:pt x="316001" y="338670"/>
                  </a:lnTo>
                  <a:lnTo>
                    <a:pt x="322326" y="329222"/>
                  </a:lnTo>
                  <a:lnTo>
                    <a:pt x="324408" y="317982"/>
                  </a:lnTo>
                  <a:lnTo>
                    <a:pt x="314617" y="292519"/>
                  </a:lnTo>
                  <a:lnTo>
                    <a:pt x="288950" y="271233"/>
                  </a:lnTo>
                  <a:lnTo>
                    <a:pt x="252996" y="254977"/>
                  </a:lnTo>
                  <a:lnTo>
                    <a:pt x="212331" y="244602"/>
                  </a:lnTo>
                  <a:lnTo>
                    <a:pt x="212331" y="209499"/>
                  </a:lnTo>
                  <a:lnTo>
                    <a:pt x="209105" y="194081"/>
                  </a:lnTo>
                  <a:lnTo>
                    <a:pt x="200304" y="181483"/>
                  </a:lnTo>
                  <a:lnTo>
                    <a:pt x="187236" y="172986"/>
                  </a:lnTo>
                  <a:lnTo>
                    <a:pt x="171221" y="169862"/>
                  </a:lnTo>
                  <a:lnTo>
                    <a:pt x="155194" y="172986"/>
                  </a:lnTo>
                  <a:lnTo>
                    <a:pt x="142113" y="181483"/>
                  </a:lnTo>
                  <a:lnTo>
                    <a:pt x="133299" y="194081"/>
                  </a:lnTo>
                  <a:lnTo>
                    <a:pt x="130073" y="209499"/>
                  </a:lnTo>
                  <a:lnTo>
                    <a:pt x="130073" y="245821"/>
                  </a:lnTo>
                  <a:lnTo>
                    <a:pt x="87439" y="260667"/>
                  </a:lnTo>
                  <a:lnTo>
                    <a:pt x="51993" y="285419"/>
                  </a:lnTo>
                  <a:lnTo>
                    <a:pt x="27749" y="319938"/>
                  </a:lnTo>
                  <a:lnTo>
                    <a:pt x="18770" y="364045"/>
                  </a:lnTo>
                  <a:lnTo>
                    <a:pt x="27089" y="400227"/>
                  </a:lnTo>
                  <a:lnTo>
                    <a:pt x="49377" y="428802"/>
                  </a:lnTo>
                  <a:lnTo>
                    <a:pt x="81648" y="451586"/>
                  </a:lnTo>
                  <a:lnTo>
                    <a:pt x="119900" y="470331"/>
                  </a:lnTo>
                  <a:lnTo>
                    <a:pt x="198412" y="502932"/>
                  </a:lnTo>
                  <a:lnTo>
                    <a:pt x="230682" y="520344"/>
                  </a:lnTo>
                  <a:lnTo>
                    <a:pt x="252971" y="540880"/>
                  </a:lnTo>
                  <a:lnTo>
                    <a:pt x="261289" y="566331"/>
                  </a:lnTo>
                  <a:lnTo>
                    <a:pt x="255231" y="588086"/>
                  </a:lnTo>
                  <a:lnTo>
                    <a:pt x="237807" y="607072"/>
                  </a:lnTo>
                  <a:lnTo>
                    <a:pt x="210146" y="620483"/>
                  </a:lnTo>
                  <a:lnTo>
                    <a:pt x="173342" y="625576"/>
                  </a:lnTo>
                  <a:lnTo>
                    <a:pt x="121145" y="617220"/>
                  </a:lnTo>
                  <a:lnTo>
                    <a:pt x="83769" y="598843"/>
                  </a:lnTo>
                  <a:lnTo>
                    <a:pt x="55537" y="580453"/>
                  </a:lnTo>
                  <a:lnTo>
                    <a:pt x="30734" y="572096"/>
                  </a:lnTo>
                  <a:lnTo>
                    <a:pt x="19088" y="574459"/>
                  </a:lnTo>
                  <a:lnTo>
                    <a:pt x="9283" y="581152"/>
                  </a:lnTo>
                  <a:lnTo>
                    <a:pt x="2527" y="591540"/>
                  </a:lnTo>
                  <a:lnTo>
                    <a:pt x="0" y="605053"/>
                  </a:lnTo>
                  <a:lnTo>
                    <a:pt x="9740" y="629361"/>
                  </a:lnTo>
                  <a:lnTo>
                    <a:pt x="36817" y="652881"/>
                  </a:lnTo>
                  <a:lnTo>
                    <a:pt x="78016" y="672490"/>
                  </a:lnTo>
                  <a:lnTo>
                    <a:pt x="130098" y="685292"/>
                  </a:lnTo>
                  <a:lnTo>
                    <a:pt x="130098" y="724865"/>
                  </a:lnTo>
                  <a:lnTo>
                    <a:pt x="133337" y="740283"/>
                  </a:lnTo>
                  <a:lnTo>
                    <a:pt x="142151" y="752881"/>
                  </a:lnTo>
                  <a:lnTo>
                    <a:pt x="155232" y="761377"/>
                  </a:lnTo>
                  <a:lnTo>
                    <a:pt x="171259" y="764501"/>
                  </a:lnTo>
                  <a:lnTo>
                    <a:pt x="187274" y="761377"/>
                  </a:lnTo>
                  <a:lnTo>
                    <a:pt x="200342" y="752881"/>
                  </a:lnTo>
                  <a:lnTo>
                    <a:pt x="209156" y="740283"/>
                  </a:lnTo>
                  <a:lnTo>
                    <a:pt x="212382" y="724865"/>
                  </a:lnTo>
                  <a:lnTo>
                    <a:pt x="212128" y="684009"/>
                  </a:lnTo>
                  <a:lnTo>
                    <a:pt x="260159" y="669137"/>
                  </a:lnTo>
                  <a:lnTo>
                    <a:pt x="299720" y="642594"/>
                  </a:lnTo>
                  <a:lnTo>
                    <a:pt x="326567" y="604062"/>
                  </a:lnTo>
                  <a:lnTo>
                    <a:pt x="336461" y="553250"/>
                  </a:lnTo>
                  <a:close/>
                </a:path>
                <a:path w="339725" h="764539">
                  <a:moveTo>
                    <a:pt x="339255" y="28321"/>
                  </a:moveTo>
                  <a:lnTo>
                    <a:pt x="337032" y="17297"/>
                  </a:lnTo>
                  <a:lnTo>
                    <a:pt x="330987" y="8305"/>
                  </a:lnTo>
                  <a:lnTo>
                    <a:pt x="321995" y="2235"/>
                  </a:lnTo>
                  <a:lnTo>
                    <a:pt x="310984" y="0"/>
                  </a:lnTo>
                  <a:lnTo>
                    <a:pt x="28295" y="0"/>
                  </a:lnTo>
                  <a:lnTo>
                    <a:pt x="17297" y="2235"/>
                  </a:lnTo>
                  <a:lnTo>
                    <a:pt x="8318" y="8305"/>
                  </a:lnTo>
                  <a:lnTo>
                    <a:pt x="2260" y="17297"/>
                  </a:lnTo>
                  <a:lnTo>
                    <a:pt x="38" y="28321"/>
                  </a:lnTo>
                  <a:lnTo>
                    <a:pt x="2260" y="39331"/>
                  </a:lnTo>
                  <a:lnTo>
                    <a:pt x="8318" y="48336"/>
                  </a:lnTo>
                  <a:lnTo>
                    <a:pt x="17297" y="54394"/>
                  </a:lnTo>
                  <a:lnTo>
                    <a:pt x="28295" y="56629"/>
                  </a:lnTo>
                  <a:lnTo>
                    <a:pt x="310984" y="56629"/>
                  </a:lnTo>
                  <a:lnTo>
                    <a:pt x="321995" y="54394"/>
                  </a:lnTo>
                  <a:lnTo>
                    <a:pt x="330987" y="48336"/>
                  </a:lnTo>
                  <a:lnTo>
                    <a:pt x="337032" y="39331"/>
                  </a:lnTo>
                  <a:lnTo>
                    <a:pt x="339255" y="283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246600" y="9237376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solidFill>
                  <a:srgbClr val="FFFFFF"/>
                </a:solidFill>
                <a:latin typeface="Eras Medium ITC"/>
                <a:cs typeface="Eras Medium ITC"/>
              </a:rPr>
              <a:t>1</a:t>
            </a:r>
            <a:r>
              <a:rPr sz="3400" spc="-5" dirty="0">
                <a:solidFill>
                  <a:srgbClr val="FFFFFF"/>
                </a:solidFill>
                <a:latin typeface="Eras Medium ITC"/>
                <a:cs typeface="Eras Medium ITC"/>
              </a:rPr>
              <a:t>2</a:t>
            </a:r>
            <a:endParaRPr sz="3400">
              <a:latin typeface="Eras Medium ITC"/>
              <a:cs typeface="Eras Medium IT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67576" y="1"/>
            <a:ext cx="120650" cy="10287000"/>
          </a:xfrm>
          <a:custGeom>
            <a:avLst/>
            <a:gdLst/>
            <a:ahLst/>
            <a:cxnLst/>
            <a:rect l="l" t="t" r="r" b="b"/>
            <a:pathLst>
              <a:path w="120650" h="10287000">
                <a:moveTo>
                  <a:pt x="120422" y="10286997"/>
                </a:moveTo>
                <a:lnTo>
                  <a:pt x="0" y="10286997"/>
                </a:lnTo>
                <a:lnTo>
                  <a:pt x="0" y="0"/>
                </a:lnTo>
                <a:lnTo>
                  <a:pt x="120422" y="0"/>
                </a:lnTo>
                <a:lnTo>
                  <a:pt x="120422" y="10286997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63169" y="2766257"/>
            <a:ext cx="13775055" cy="4984115"/>
            <a:chOff x="2163169" y="2766257"/>
            <a:chExt cx="13775055" cy="4984115"/>
          </a:xfrm>
        </p:grpSpPr>
        <p:sp>
          <p:nvSpPr>
            <p:cNvPr id="4" name="object 4"/>
            <p:cNvSpPr/>
            <p:nvPr/>
          </p:nvSpPr>
          <p:spPr>
            <a:xfrm>
              <a:off x="2163165" y="2893986"/>
              <a:ext cx="8728710" cy="4856480"/>
            </a:xfrm>
            <a:custGeom>
              <a:avLst/>
              <a:gdLst/>
              <a:ahLst/>
              <a:cxnLst/>
              <a:rect l="l" t="t" r="r" b="b"/>
              <a:pathLst>
                <a:path w="8728710" h="4856480">
                  <a:moveTo>
                    <a:pt x="4876800" y="0"/>
                  </a:moveTo>
                  <a:lnTo>
                    <a:pt x="0" y="0"/>
                  </a:lnTo>
                  <a:lnTo>
                    <a:pt x="0" y="1343025"/>
                  </a:lnTo>
                  <a:lnTo>
                    <a:pt x="4876800" y="1343025"/>
                  </a:lnTo>
                  <a:lnTo>
                    <a:pt x="4876800" y="0"/>
                  </a:lnTo>
                  <a:close/>
                </a:path>
                <a:path w="8728710" h="4856480">
                  <a:moveTo>
                    <a:pt x="8728392" y="2862491"/>
                  </a:moveTo>
                  <a:lnTo>
                    <a:pt x="8727783" y="2811691"/>
                  </a:lnTo>
                  <a:lnTo>
                    <a:pt x="8725979" y="2760891"/>
                  </a:lnTo>
                  <a:lnTo>
                    <a:pt x="8722970" y="2710091"/>
                  </a:lnTo>
                  <a:lnTo>
                    <a:pt x="8718779" y="2671991"/>
                  </a:lnTo>
                  <a:lnTo>
                    <a:pt x="8713394" y="2621191"/>
                  </a:lnTo>
                  <a:lnTo>
                    <a:pt x="8706841" y="2570391"/>
                  </a:lnTo>
                  <a:lnTo>
                    <a:pt x="8699119" y="2519591"/>
                  </a:lnTo>
                  <a:lnTo>
                    <a:pt x="8690229" y="2468791"/>
                  </a:lnTo>
                  <a:lnTo>
                    <a:pt x="8680196" y="2430691"/>
                  </a:lnTo>
                  <a:lnTo>
                    <a:pt x="8668995" y="2379891"/>
                  </a:lnTo>
                  <a:lnTo>
                    <a:pt x="8656663" y="2329091"/>
                  </a:lnTo>
                  <a:lnTo>
                    <a:pt x="8643201" y="2278291"/>
                  </a:lnTo>
                  <a:lnTo>
                    <a:pt x="8628596" y="2240191"/>
                  </a:lnTo>
                  <a:lnTo>
                    <a:pt x="8612886" y="2189391"/>
                  </a:lnTo>
                  <a:lnTo>
                    <a:pt x="8609190" y="2181034"/>
                  </a:lnTo>
                  <a:lnTo>
                    <a:pt x="8609190" y="2862491"/>
                  </a:lnTo>
                  <a:lnTo>
                    <a:pt x="8608543" y="2913291"/>
                  </a:lnTo>
                  <a:lnTo>
                    <a:pt x="8606612" y="2964091"/>
                  </a:lnTo>
                  <a:lnTo>
                    <a:pt x="8603386" y="3014891"/>
                  </a:lnTo>
                  <a:lnTo>
                    <a:pt x="8598903" y="3065691"/>
                  </a:lnTo>
                  <a:lnTo>
                    <a:pt x="8593137" y="3103791"/>
                  </a:lnTo>
                  <a:lnTo>
                    <a:pt x="8586127" y="3154591"/>
                  </a:lnTo>
                  <a:lnTo>
                    <a:pt x="8577859" y="3205391"/>
                  </a:lnTo>
                  <a:lnTo>
                    <a:pt x="8568360" y="3256191"/>
                  </a:lnTo>
                  <a:lnTo>
                    <a:pt x="8557616" y="3306991"/>
                  </a:lnTo>
                  <a:lnTo>
                    <a:pt x="8545652" y="3345091"/>
                  </a:lnTo>
                  <a:lnTo>
                    <a:pt x="8532470" y="3395891"/>
                  </a:lnTo>
                  <a:lnTo>
                    <a:pt x="8518080" y="3446691"/>
                  </a:lnTo>
                  <a:lnTo>
                    <a:pt x="8502498" y="3484791"/>
                  </a:lnTo>
                  <a:lnTo>
                    <a:pt x="8485721" y="3535591"/>
                  </a:lnTo>
                  <a:lnTo>
                    <a:pt x="8467750" y="3573691"/>
                  </a:lnTo>
                  <a:lnTo>
                    <a:pt x="8448611" y="3624491"/>
                  </a:lnTo>
                  <a:lnTo>
                    <a:pt x="8428304" y="3662591"/>
                  </a:lnTo>
                  <a:lnTo>
                    <a:pt x="8406828" y="3713391"/>
                  </a:lnTo>
                  <a:lnTo>
                    <a:pt x="8384210" y="3751491"/>
                  </a:lnTo>
                  <a:lnTo>
                    <a:pt x="8360448" y="3802291"/>
                  </a:lnTo>
                  <a:lnTo>
                    <a:pt x="8335543" y="3840391"/>
                  </a:lnTo>
                  <a:lnTo>
                    <a:pt x="8309521" y="3878491"/>
                  </a:lnTo>
                  <a:lnTo>
                    <a:pt x="8282381" y="3916591"/>
                  </a:lnTo>
                  <a:lnTo>
                    <a:pt x="8254124" y="3954691"/>
                  </a:lnTo>
                  <a:lnTo>
                    <a:pt x="8224761" y="3992791"/>
                  </a:lnTo>
                  <a:lnTo>
                    <a:pt x="8194307" y="4043591"/>
                  </a:lnTo>
                  <a:lnTo>
                    <a:pt x="8162760" y="4068991"/>
                  </a:lnTo>
                  <a:lnTo>
                    <a:pt x="8130146" y="4107091"/>
                  </a:lnTo>
                  <a:lnTo>
                    <a:pt x="8096453" y="4145191"/>
                  </a:lnTo>
                  <a:lnTo>
                    <a:pt x="8061706" y="4183291"/>
                  </a:lnTo>
                  <a:lnTo>
                    <a:pt x="8026032" y="4221391"/>
                  </a:lnTo>
                  <a:lnTo>
                    <a:pt x="7989608" y="4246791"/>
                  </a:lnTo>
                  <a:lnTo>
                    <a:pt x="7952435" y="4284891"/>
                  </a:lnTo>
                  <a:lnTo>
                    <a:pt x="7914551" y="4322991"/>
                  </a:lnTo>
                  <a:lnTo>
                    <a:pt x="7875968" y="4348391"/>
                  </a:lnTo>
                  <a:lnTo>
                    <a:pt x="7836700" y="4373791"/>
                  </a:lnTo>
                  <a:lnTo>
                    <a:pt x="7796758" y="4399191"/>
                  </a:lnTo>
                  <a:lnTo>
                    <a:pt x="7756182" y="4437291"/>
                  </a:lnTo>
                  <a:lnTo>
                    <a:pt x="7673187" y="4488091"/>
                  </a:lnTo>
                  <a:lnTo>
                    <a:pt x="7630808" y="4500791"/>
                  </a:lnTo>
                  <a:lnTo>
                    <a:pt x="7544359" y="4551591"/>
                  </a:lnTo>
                  <a:lnTo>
                    <a:pt x="7500328" y="4576991"/>
                  </a:lnTo>
                  <a:lnTo>
                    <a:pt x="7410780" y="4602391"/>
                  </a:lnTo>
                  <a:lnTo>
                    <a:pt x="7365301" y="4627791"/>
                  </a:lnTo>
                  <a:lnTo>
                    <a:pt x="7083641" y="4703991"/>
                  </a:lnTo>
                  <a:lnTo>
                    <a:pt x="7035432" y="4703991"/>
                  </a:lnTo>
                  <a:lnTo>
                    <a:pt x="6986905" y="4716691"/>
                  </a:lnTo>
                  <a:lnTo>
                    <a:pt x="6938073" y="4716691"/>
                  </a:lnTo>
                  <a:lnTo>
                    <a:pt x="6888975" y="4729391"/>
                  </a:lnTo>
                  <a:lnTo>
                    <a:pt x="6591503" y="4729391"/>
                  </a:lnTo>
                  <a:lnTo>
                    <a:pt x="6542405" y="4716691"/>
                  </a:lnTo>
                  <a:lnTo>
                    <a:pt x="6493586" y="4716691"/>
                  </a:lnTo>
                  <a:lnTo>
                    <a:pt x="6445059" y="4703991"/>
                  </a:lnTo>
                  <a:lnTo>
                    <a:pt x="6396837" y="4703991"/>
                  </a:lnTo>
                  <a:lnTo>
                    <a:pt x="6115189" y="4627791"/>
                  </a:lnTo>
                  <a:lnTo>
                    <a:pt x="6069698" y="4602391"/>
                  </a:lnTo>
                  <a:lnTo>
                    <a:pt x="5980150" y="4576991"/>
                  </a:lnTo>
                  <a:lnTo>
                    <a:pt x="5936132" y="4551591"/>
                  </a:lnTo>
                  <a:lnTo>
                    <a:pt x="5849683" y="4500791"/>
                  </a:lnTo>
                  <a:lnTo>
                    <a:pt x="5807303" y="4488091"/>
                  </a:lnTo>
                  <a:lnTo>
                    <a:pt x="5724296" y="4437291"/>
                  </a:lnTo>
                  <a:lnTo>
                    <a:pt x="5683720" y="4399191"/>
                  </a:lnTo>
                  <a:lnTo>
                    <a:pt x="5643791" y="4373791"/>
                  </a:lnTo>
                  <a:lnTo>
                    <a:pt x="5604522" y="4348391"/>
                  </a:lnTo>
                  <a:lnTo>
                    <a:pt x="5565940" y="4322991"/>
                  </a:lnTo>
                  <a:lnTo>
                    <a:pt x="5528043" y="4284891"/>
                  </a:lnTo>
                  <a:lnTo>
                    <a:pt x="5490883" y="4246791"/>
                  </a:lnTo>
                  <a:lnTo>
                    <a:pt x="5454459" y="4221391"/>
                  </a:lnTo>
                  <a:lnTo>
                    <a:pt x="5418785" y="4183291"/>
                  </a:lnTo>
                  <a:lnTo>
                    <a:pt x="5384038" y="4145191"/>
                  </a:lnTo>
                  <a:lnTo>
                    <a:pt x="5350345" y="4107091"/>
                  </a:lnTo>
                  <a:lnTo>
                    <a:pt x="5317718" y="4068991"/>
                  </a:lnTo>
                  <a:lnTo>
                    <a:pt x="5286184" y="4043591"/>
                  </a:lnTo>
                  <a:lnTo>
                    <a:pt x="5255730" y="3992791"/>
                  </a:lnTo>
                  <a:lnTo>
                    <a:pt x="5226367" y="3954691"/>
                  </a:lnTo>
                  <a:lnTo>
                    <a:pt x="5198110" y="3916591"/>
                  </a:lnTo>
                  <a:lnTo>
                    <a:pt x="5170970" y="3878491"/>
                  </a:lnTo>
                  <a:lnTo>
                    <a:pt x="5144935" y="3840391"/>
                  </a:lnTo>
                  <a:lnTo>
                    <a:pt x="5120043" y="3802291"/>
                  </a:lnTo>
                  <a:lnTo>
                    <a:pt x="5096268" y="3751491"/>
                  </a:lnTo>
                  <a:lnTo>
                    <a:pt x="5073650" y="3713391"/>
                  </a:lnTo>
                  <a:lnTo>
                    <a:pt x="5052187" y="3662591"/>
                  </a:lnTo>
                  <a:lnTo>
                    <a:pt x="5031879" y="3624491"/>
                  </a:lnTo>
                  <a:lnTo>
                    <a:pt x="5012741" y="3573691"/>
                  </a:lnTo>
                  <a:lnTo>
                    <a:pt x="4994770" y="3535591"/>
                  </a:lnTo>
                  <a:lnTo>
                    <a:pt x="4977993" y="3484791"/>
                  </a:lnTo>
                  <a:lnTo>
                    <a:pt x="4962398" y="3446691"/>
                  </a:lnTo>
                  <a:lnTo>
                    <a:pt x="4948009" y="3395891"/>
                  </a:lnTo>
                  <a:lnTo>
                    <a:pt x="4934826" y="3345091"/>
                  </a:lnTo>
                  <a:lnTo>
                    <a:pt x="4922875" y="3306991"/>
                  </a:lnTo>
                  <a:lnTo>
                    <a:pt x="4912131" y="3256191"/>
                  </a:lnTo>
                  <a:lnTo>
                    <a:pt x="4902632" y="3205391"/>
                  </a:lnTo>
                  <a:lnTo>
                    <a:pt x="4894364" y="3154591"/>
                  </a:lnTo>
                  <a:lnTo>
                    <a:pt x="4887341" y="3103791"/>
                  </a:lnTo>
                  <a:lnTo>
                    <a:pt x="4881588" y="3065691"/>
                  </a:lnTo>
                  <a:lnTo>
                    <a:pt x="4877092" y="3014891"/>
                  </a:lnTo>
                  <a:lnTo>
                    <a:pt x="4873879" y="2964091"/>
                  </a:lnTo>
                  <a:lnTo>
                    <a:pt x="4871936" y="2913291"/>
                  </a:lnTo>
                  <a:lnTo>
                    <a:pt x="4871288" y="2862491"/>
                  </a:lnTo>
                  <a:lnTo>
                    <a:pt x="4871936" y="2811691"/>
                  </a:lnTo>
                  <a:lnTo>
                    <a:pt x="4873879" y="2760891"/>
                  </a:lnTo>
                  <a:lnTo>
                    <a:pt x="4877092" y="2710091"/>
                  </a:lnTo>
                  <a:lnTo>
                    <a:pt x="4881588" y="2659291"/>
                  </a:lnTo>
                  <a:lnTo>
                    <a:pt x="4887341" y="2621191"/>
                  </a:lnTo>
                  <a:lnTo>
                    <a:pt x="4894364" y="2570391"/>
                  </a:lnTo>
                  <a:lnTo>
                    <a:pt x="4902632" y="2519591"/>
                  </a:lnTo>
                  <a:lnTo>
                    <a:pt x="4912131" y="2468791"/>
                  </a:lnTo>
                  <a:lnTo>
                    <a:pt x="4922875" y="2417991"/>
                  </a:lnTo>
                  <a:lnTo>
                    <a:pt x="4934839" y="2379891"/>
                  </a:lnTo>
                  <a:lnTo>
                    <a:pt x="4948009" y="2329091"/>
                  </a:lnTo>
                  <a:lnTo>
                    <a:pt x="4962398" y="2278291"/>
                  </a:lnTo>
                  <a:lnTo>
                    <a:pt x="4977993" y="2240191"/>
                  </a:lnTo>
                  <a:lnTo>
                    <a:pt x="4994770" y="2189391"/>
                  </a:lnTo>
                  <a:lnTo>
                    <a:pt x="5012741" y="2151291"/>
                  </a:lnTo>
                  <a:lnTo>
                    <a:pt x="5031879" y="2100491"/>
                  </a:lnTo>
                  <a:lnTo>
                    <a:pt x="5052187" y="2062391"/>
                  </a:lnTo>
                  <a:lnTo>
                    <a:pt x="5073650" y="2011591"/>
                  </a:lnTo>
                  <a:lnTo>
                    <a:pt x="5096268" y="1973491"/>
                  </a:lnTo>
                  <a:lnTo>
                    <a:pt x="5120043" y="1935391"/>
                  </a:lnTo>
                  <a:lnTo>
                    <a:pt x="5144935" y="1884591"/>
                  </a:lnTo>
                  <a:lnTo>
                    <a:pt x="5170970" y="1846491"/>
                  </a:lnTo>
                  <a:lnTo>
                    <a:pt x="5198110" y="1808391"/>
                  </a:lnTo>
                  <a:lnTo>
                    <a:pt x="5226367" y="1770291"/>
                  </a:lnTo>
                  <a:lnTo>
                    <a:pt x="5255730" y="1732191"/>
                  </a:lnTo>
                  <a:lnTo>
                    <a:pt x="5286184" y="1694091"/>
                  </a:lnTo>
                  <a:lnTo>
                    <a:pt x="5317718" y="1655991"/>
                  </a:lnTo>
                  <a:lnTo>
                    <a:pt x="5350345" y="1617891"/>
                  </a:lnTo>
                  <a:lnTo>
                    <a:pt x="5384038" y="1579791"/>
                  </a:lnTo>
                  <a:lnTo>
                    <a:pt x="5418785" y="1541691"/>
                  </a:lnTo>
                  <a:lnTo>
                    <a:pt x="5454459" y="1503591"/>
                  </a:lnTo>
                  <a:lnTo>
                    <a:pt x="5490883" y="1478191"/>
                  </a:lnTo>
                  <a:lnTo>
                    <a:pt x="5528043" y="1440091"/>
                  </a:lnTo>
                  <a:lnTo>
                    <a:pt x="5565940" y="1414691"/>
                  </a:lnTo>
                  <a:lnTo>
                    <a:pt x="5604522" y="1376591"/>
                  </a:lnTo>
                  <a:lnTo>
                    <a:pt x="5643791" y="1351191"/>
                  </a:lnTo>
                  <a:lnTo>
                    <a:pt x="5683720" y="1325791"/>
                  </a:lnTo>
                  <a:lnTo>
                    <a:pt x="5724296" y="1287691"/>
                  </a:lnTo>
                  <a:lnTo>
                    <a:pt x="5807303" y="1236891"/>
                  </a:lnTo>
                  <a:lnTo>
                    <a:pt x="5849683" y="1224191"/>
                  </a:lnTo>
                  <a:lnTo>
                    <a:pt x="5936132" y="1173391"/>
                  </a:lnTo>
                  <a:lnTo>
                    <a:pt x="5980150" y="1160691"/>
                  </a:lnTo>
                  <a:lnTo>
                    <a:pt x="6024689" y="1135291"/>
                  </a:lnTo>
                  <a:lnTo>
                    <a:pt x="6069698" y="1122591"/>
                  </a:lnTo>
                  <a:lnTo>
                    <a:pt x="6115189" y="1097191"/>
                  </a:lnTo>
                  <a:lnTo>
                    <a:pt x="6396837" y="1020991"/>
                  </a:lnTo>
                  <a:lnTo>
                    <a:pt x="6445059" y="1020991"/>
                  </a:lnTo>
                  <a:lnTo>
                    <a:pt x="6493586" y="1008291"/>
                  </a:lnTo>
                  <a:lnTo>
                    <a:pt x="6542405" y="1008291"/>
                  </a:lnTo>
                  <a:lnTo>
                    <a:pt x="6591503" y="995591"/>
                  </a:lnTo>
                  <a:lnTo>
                    <a:pt x="6888975" y="995591"/>
                  </a:lnTo>
                  <a:lnTo>
                    <a:pt x="6938073" y="1008291"/>
                  </a:lnTo>
                  <a:lnTo>
                    <a:pt x="6986905" y="1008291"/>
                  </a:lnTo>
                  <a:lnTo>
                    <a:pt x="7035432" y="1020991"/>
                  </a:lnTo>
                  <a:lnTo>
                    <a:pt x="7083641" y="1020991"/>
                  </a:lnTo>
                  <a:lnTo>
                    <a:pt x="7365301" y="1097191"/>
                  </a:lnTo>
                  <a:lnTo>
                    <a:pt x="7410780" y="1122591"/>
                  </a:lnTo>
                  <a:lnTo>
                    <a:pt x="7455802" y="1135291"/>
                  </a:lnTo>
                  <a:lnTo>
                    <a:pt x="7500328" y="1160691"/>
                  </a:lnTo>
                  <a:lnTo>
                    <a:pt x="7544359" y="1173391"/>
                  </a:lnTo>
                  <a:lnTo>
                    <a:pt x="7630808" y="1224191"/>
                  </a:lnTo>
                  <a:lnTo>
                    <a:pt x="7673187" y="1236891"/>
                  </a:lnTo>
                  <a:lnTo>
                    <a:pt x="7756182" y="1287691"/>
                  </a:lnTo>
                  <a:lnTo>
                    <a:pt x="7796758" y="1325791"/>
                  </a:lnTo>
                  <a:lnTo>
                    <a:pt x="7836700" y="1351191"/>
                  </a:lnTo>
                  <a:lnTo>
                    <a:pt x="7875968" y="1376591"/>
                  </a:lnTo>
                  <a:lnTo>
                    <a:pt x="7914551" y="1414691"/>
                  </a:lnTo>
                  <a:lnTo>
                    <a:pt x="7952435" y="1440091"/>
                  </a:lnTo>
                  <a:lnTo>
                    <a:pt x="7989608" y="1478191"/>
                  </a:lnTo>
                  <a:lnTo>
                    <a:pt x="8026032" y="1503591"/>
                  </a:lnTo>
                  <a:lnTo>
                    <a:pt x="8061706" y="1541691"/>
                  </a:lnTo>
                  <a:lnTo>
                    <a:pt x="8096453" y="1579791"/>
                  </a:lnTo>
                  <a:lnTo>
                    <a:pt x="8130146" y="1617891"/>
                  </a:lnTo>
                  <a:lnTo>
                    <a:pt x="8162760" y="1655991"/>
                  </a:lnTo>
                  <a:lnTo>
                    <a:pt x="8194307" y="1694091"/>
                  </a:lnTo>
                  <a:lnTo>
                    <a:pt x="8224761" y="1732191"/>
                  </a:lnTo>
                  <a:lnTo>
                    <a:pt x="8254124" y="1770291"/>
                  </a:lnTo>
                  <a:lnTo>
                    <a:pt x="8282381" y="1808391"/>
                  </a:lnTo>
                  <a:lnTo>
                    <a:pt x="8309521" y="1846491"/>
                  </a:lnTo>
                  <a:lnTo>
                    <a:pt x="8335543" y="1884591"/>
                  </a:lnTo>
                  <a:lnTo>
                    <a:pt x="8360448" y="1935391"/>
                  </a:lnTo>
                  <a:lnTo>
                    <a:pt x="8384210" y="1973491"/>
                  </a:lnTo>
                  <a:lnTo>
                    <a:pt x="8406828" y="2011591"/>
                  </a:lnTo>
                  <a:lnTo>
                    <a:pt x="8428304" y="2062391"/>
                  </a:lnTo>
                  <a:lnTo>
                    <a:pt x="8448611" y="2100491"/>
                  </a:lnTo>
                  <a:lnTo>
                    <a:pt x="8467750" y="2151291"/>
                  </a:lnTo>
                  <a:lnTo>
                    <a:pt x="8485721" y="2189391"/>
                  </a:lnTo>
                  <a:lnTo>
                    <a:pt x="8502498" y="2240191"/>
                  </a:lnTo>
                  <a:lnTo>
                    <a:pt x="8518080" y="2278291"/>
                  </a:lnTo>
                  <a:lnTo>
                    <a:pt x="8532470" y="2329091"/>
                  </a:lnTo>
                  <a:lnTo>
                    <a:pt x="8545652" y="2379891"/>
                  </a:lnTo>
                  <a:lnTo>
                    <a:pt x="8557616" y="2417991"/>
                  </a:lnTo>
                  <a:lnTo>
                    <a:pt x="8568360" y="2468791"/>
                  </a:lnTo>
                  <a:lnTo>
                    <a:pt x="8577859" y="2519591"/>
                  </a:lnTo>
                  <a:lnTo>
                    <a:pt x="8586127" y="2570391"/>
                  </a:lnTo>
                  <a:lnTo>
                    <a:pt x="8593137" y="2621191"/>
                  </a:lnTo>
                  <a:lnTo>
                    <a:pt x="8598903" y="2659291"/>
                  </a:lnTo>
                  <a:lnTo>
                    <a:pt x="8603386" y="2710091"/>
                  </a:lnTo>
                  <a:lnTo>
                    <a:pt x="8606612" y="2760891"/>
                  </a:lnTo>
                  <a:lnTo>
                    <a:pt x="8608543" y="2811691"/>
                  </a:lnTo>
                  <a:lnTo>
                    <a:pt x="8609190" y="2862491"/>
                  </a:lnTo>
                  <a:lnTo>
                    <a:pt x="8609190" y="2181034"/>
                  </a:lnTo>
                  <a:lnTo>
                    <a:pt x="8596046" y="2151291"/>
                  </a:lnTo>
                  <a:lnTo>
                    <a:pt x="8578101" y="2100491"/>
                  </a:lnTo>
                  <a:lnTo>
                    <a:pt x="8559063" y="2062391"/>
                  </a:lnTo>
                  <a:lnTo>
                    <a:pt x="8538921" y="2011591"/>
                  </a:lnTo>
                  <a:lnTo>
                    <a:pt x="8517699" y="1973491"/>
                  </a:lnTo>
                  <a:lnTo>
                    <a:pt x="8495398" y="1922691"/>
                  </a:lnTo>
                  <a:lnTo>
                    <a:pt x="8472018" y="1884591"/>
                  </a:lnTo>
                  <a:lnTo>
                    <a:pt x="8447570" y="1846491"/>
                  </a:lnTo>
                  <a:lnTo>
                    <a:pt x="8422068" y="1795691"/>
                  </a:lnTo>
                  <a:lnTo>
                    <a:pt x="8395500" y="1757591"/>
                  </a:lnTo>
                  <a:lnTo>
                    <a:pt x="8367903" y="1719491"/>
                  </a:lnTo>
                  <a:lnTo>
                    <a:pt x="8339252" y="1681391"/>
                  </a:lnTo>
                  <a:lnTo>
                    <a:pt x="8309572" y="1643291"/>
                  </a:lnTo>
                  <a:lnTo>
                    <a:pt x="8278863" y="1605191"/>
                  </a:lnTo>
                  <a:lnTo>
                    <a:pt x="8247151" y="1567091"/>
                  </a:lnTo>
                  <a:lnTo>
                    <a:pt x="8214411" y="1528991"/>
                  </a:lnTo>
                  <a:lnTo>
                    <a:pt x="8180667" y="1490891"/>
                  </a:lnTo>
                  <a:lnTo>
                    <a:pt x="8145932" y="1452791"/>
                  </a:lnTo>
                  <a:lnTo>
                    <a:pt x="8110410" y="1427391"/>
                  </a:lnTo>
                  <a:lnTo>
                    <a:pt x="8074165" y="1389291"/>
                  </a:lnTo>
                  <a:lnTo>
                    <a:pt x="8037233" y="1351191"/>
                  </a:lnTo>
                  <a:lnTo>
                    <a:pt x="7999616" y="1325791"/>
                  </a:lnTo>
                  <a:lnTo>
                    <a:pt x="7961338" y="1287691"/>
                  </a:lnTo>
                  <a:lnTo>
                    <a:pt x="7922412" y="1262291"/>
                  </a:lnTo>
                  <a:lnTo>
                    <a:pt x="7842707" y="1211491"/>
                  </a:lnTo>
                  <a:lnTo>
                    <a:pt x="7760627" y="1160691"/>
                  </a:lnTo>
                  <a:lnTo>
                    <a:pt x="7676299" y="1109891"/>
                  </a:lnTo>
                  <a:lnTo>
                    <a:pt x="7589875" y="1059091"/>
                  </a:lnTo>
                  <a:lnTo>
                    <a:pt x="7545921" y="1046391"/>
                  </a:lnTo>
                  <a:lnTo>
                    <a:pt x="7501496" y="1020991"/>
                  </a:lnTo>
                  <a:lnTo>
                    <a:pt x="7411275" y="995591"/>
                  </a:lnTo>
                  <a:lnTo>
                    <a:pt x="7365530" y="970191"/>
                  </a:lnTo>
                  <a:lnTo>
                    <a:pt x="7178675" y="919391"/>
                  </a:lnTo>
                  <a:lnTo>
                    <a:pt x="7131075" y="919391"/>
                  </a:lnTo>
                  <a:lnTo>
                    <a:pt x="7034936" y="893991"/>
                  </a:lnTo>
                  <a:lnTo>
                    <a:pt x="6986435" y="893991"/>
                  </a:lnTo>
                  <a:lnTo>
                    <a:pt x="6937654" y="881291"/>
                  </a:lnTo>
                  <a:lnTo>
                    <a:pt x="6542824" y="881291"/>
                  </a:lnTo>
                  <a:lnTo>
                    <a:pt x="6494056" y="893991"/>
                  </a:lnTo>
                  <a:lnTo>
                    <a:pt x="6445555" y="893991"/>
                  </a:lnTo>
                  <a:lnTo>
                    <a:pt x="6349416" y="919391"/>
                  </a:lnTo>
                  <a:lnTo>
                    <a:pt x="6301816" y="919391"/>
                  </a:lnTo>
                  <a:lnTo>
                    <a:pt x="6114948" y="970191"/>
                  </a:lnTo>
                  <a:lnTo>
                    <a:pt x="6069203" y="995591"/>
                  </a:lnTo>
                  <a:lnTo>
                    <a:pt x="5978995" y="1020991"/>
                  </a:lnTo>
                  <a:lnTo>
                    <a:pt x="5934570" y="1046391"/>
                  </a:lnTo>
                  <a:lnTo>
                    <a:pt x="5890615" y="1059091"/>
                  </a:lnTo>
                  <a:lnTo>
                    <a:pt x="5804192" y="1109891"/>
                  </a:lnTo>
                  <a:lnTo>
                    <a:pt x="5719864" y="1160691"/>
                  </a:lnTo>
                  <a:lnTo>
                    <a:pt x="5637784" y="1211491"/>
                  </a:lnTo>
                  <a:lnTo>
                    <a:pt x="5558066" y="1262291"/>
                  </a:lnTo>
                  <a:lnTo>
                    <a:pt x="5519140" y="1287691"/>
                  </a:lnTo>
                  <a:lnTo>
                    <a:pt x="5480875" y="1325791"/>
                  </a:lnTo>
                  <a:lnTo>
                    <a:pt x="5443258" y="1351191"/>
                  </a:lnTo>
                  <a:lnTo>
                    <a:pt x="5406326" y="1389291"/>
                  </a:lnTo>
                  <a:lnTo>
                    <a:pt x="5370080" y="1427391"/>
                  </a:lnTo>
                  <a:lnTo>
                    <a:pt x="5334559" y="1452791"/>
                  </a:lnTo>
                  <a:lnTo>
                    <a:pt x="5299811" y="1490891"/>
                  </a:lnTo>
                  <a:lnTo>
                    <a:pt x="5266080" y="1528991"/>
                  </a:lnTo>
                  <a:lnTo>
                    <a:pt x="5233340" y="1567091"/>
                  </a:lnTo>
                  <a:lnTo>
                    <a:pt x="5201615" y="1605191"/>
                  </a:lnTo>
                  <a:lnTo>
                    <a:pt x="5170919" y="1643291"/>
                  </a:lnTo>
                  <a:lnTo>
                    <a:pt x="5141239" y="1681391"/>
                  </a:lnTo>
                  <a:lnTo>
                    <a:pt x="5112588" y="1719491"/>
                  </a:lnTo>
                  <a:lnTo>
                    <a:pt x="5084978" y="1757591"/>
                  </a:lnTo>
                  <a:lnTo>
                    <a:pt x="5058422" y="1795691"/>
                  </a:lnTo>
                  <a:lnTo>
                    <a:pt x="5032921" y="1846491"/>
                  </a:lnTo>
                  <a:lnTo>
                    <a:pt x="5008473" y="1884591"/>
                  </a:lnTo>
                  <a:lnTo>
                    <a:pt x="4985093" y="1922691"/>
                  </a:lnTo>
                  <a:lnTo>
                    <a:pt x="4962791" y="1973491"/>
                  </a:lnTo>
                  <a:lnTo>
                    <a:pt x="4941557" y="2011591"/>
                  </a:lnTo>
                  <a:lnTo>
                    <a:pt x="4921428" y="2062391"/>
                  </a:lnTo>
                  <a:lnTo>
                    <a:pt x="4902378" y="2100491"/>
                  </a:lnTo>
                  <a:lnTo>
                    <a:pt x="4884445" y="2151291"/>
                  </a:lnTo>
                  <a:lnTo>
                    <a:pt x="4867605" y="2189391"/>
                  </a:lnTo>
                  <a:lnTo>
                    <a:pt x="4851882" y="2240191"/>
                  </a:lnTo>
                  <a:lnTo>
                    <a:pt x="4837290" y="2278291"/>
                  </a:lnTo>
                  <a:lnTo>
                    <a:pt x="4823815" y="2329091"/>
                  </a:lnTo>
                  <a:lnTo>
                    <a:pt x="4811484" y="2379891"/>
                  </a:lnTo>
                  <a:lnTo>
                    <a:pt x="4800295" y="2430691"/>
                  </a:lnTo>
                  <a:lnTo>
                    <a:pt x="4790249" y="2468791"/>
                  </a:lnTo>
                  <a:lnTo>
                    <a:pt x="4781372" y="2519591"/>
                  </a:lnTo>
                  <a:lnTo>
                    <a:pt x="4773638" y="2570391"/>
                  </a:lnTo>
                  <a:lnTo>
                    <a:pt x="4767084" y="2621191"/>
                  </a:lnTo>
                  <a:lnTo>
                    <a:pt x="4761712" y="2671991"/>
                  </a:lnTo>
                  <a:lnTo>
                    <a:pt x="4757521" y="2710091"/>
                  </a:lnTo>
                  <a:lnTo>
                    <a:pt x="4754511" y="2760891"/>
                  </a:lnTo>
                  <a:lnTo>
                    <a:pt x="4752708" y="2811691"/>
                  </a:lnTo>
                  <a:lnTo>
                    <a:pt x="4752098" y="2862491"/>
                  </a:lnTo>
                  <a:lnTo>
                    <a:pt x="4752708" y="2913291"/>
                  </a:lnTo>
                  <a:lnTo>
                    <a:pt x="4754511" y="2964091"/>
                  </a:lnTo>
                  <a:lnTo>
                    <a:pt x="4757521" y="3014891"/>
                  </a:lnTo>
                  <a:lnTo>
                    <a:pt x="4761712" y="3065691"/>
                  </a:lnTo>
                  <a:lnTo>
                    <a:pt x="4767084" y="3103791"/>
                  </a:lnTo>
                  <a:lnTo>
                    <a:pt x="4773638" y="3154591"/>
                  </a:lnTo>
                  <a:lnTo>
                    <a:pt x="4781372" y="3205391"/>
                  </a:lnTo>
                  <a:lnTo>
                    <a:pt x="4790249" y="3256191"/>
                  </a:lnTo>
                  <a:lnTo>
                    <a:pt x="4800295" y="3306991"/>
                  </a:lnTo>
                  <a:lnTo>
                    <a:pt x="4811484" y="3345091"/>
                  </a:lnTo>
                  <a:lnTo>
                    <a:pt x="4823815" y="3395891"/>
                  </a:lnTo>
                  <a:lnTo>
                    <a:pt x="4837290" y="3446691"/>
                  </a:lnTo>
                  <a:lnTo>
                    <a:pt x="4851882" y="3484791"/>
                  </a:lnTo>
                  <a:lnTo>
                    <a:pt x="4867605" y="3535591"/>
                  </a:lnTo>
                  <a:lnTo>
                    <a:pt x="4884445" y="3573691"/>
                  </a:lnTo>
                  <a:lnTo>
                    <a:pt x="4902378" y="3624491"/>
                  </a:lnTo>
                  <a:lnTo>
                    <a:pt x="4921428" y="3662591"/>
                  </a:lnTo>
                  <a:lnTo>
                    <a:pt x="4941557" y="3713391"/>
                  </a:lnTo>
                  <a:lnTo>
                    <a:pt x="4962791" y="3751491"/>
                  </a:lnTo>
                  <a:lnTo>
                    <a:pt x="4985093" y="3802291"/>
                  </a:lnTo>
                  <a:lnTo>
                    <a:pt x="5008473" y="3840391"/>
                  </a:lnTo>
                  <a:lnTo>
                    <a:pt x="5032921" y="3878491"/>
                  </a:lnTo>
                  <a:lnTo>
                    <a:pt x="5058422" y="3929291"/>
                  </a:lnTo>
                  <a:lnTo>
                    <a:pt x="5084978" y="3967391"/>
                  </a:lnTo>
                  <a:lnTo>
                    <a:pt x="5112588" y="4005491"/>
                  </a:lnTo>
                  <a:lnTo>
                    <a:pt x="5141239" y="4043591"/>
                  </a:lnTo>
                  <a:lnTo>
                    <a:pt x="5170919" y="4081691"/>
                  </a:lnTo>
                  <a:lnTo>
                    <a:pt x="5201615" y="4119791"/>
                  </a:lnTo>
                  <a:lnTo>
                    <a:pt x="5233340" y="4157891"/>
                  </a:lnTo>
                  <a:lnTo>
                    <a:pt x="5266080" y="4195991"/>
                  </a:lnTo>
                  <a:lnTo>
                    <a:pt x="5299811" y="4234091"/>
                  </a:lnTo>
                  <a:lnTo>
                    <a:pt x="5334559" y="4272191"/>
                  </a:lnTo>
                  <a:lnTo>
                    <a:pt x="5370080" y="4297591"/>
                  </a:lnTo>
                  <a:lnTo>
                    <a:pt x="5406326" y="4335691"/>
                  </a:lnTo>
                  <a:lnTo>
                    <a:pt x="5443258" y="4373791"/>
                  </a:lnTo>
                  <a:lnTo>
                    <a:pt x="5480875" y="4399191"/>
                  </a:lnTo>
                  <a:lnTo>
                    <a:pt x="5519140" y="4437291"/>
                  </a:lnTo>
                  <a:lnTo>
                    <a:pt x="5558066" y="4462691"/>
                  </a:lnTo>
                  <a:lnTo>
                    <a:pt x="5637784" y="4513491"/>
                  </a:lnTo>
                  <a:lnTo>
                    <a:pt x="5719864" y="4564291"/>
                  </a:lnTo>
                  <a:lnTo>
                    <a:pt x="5804192" y="4615091"/>
                  </a:lnTo>
                  <a:lnTo>
                    <a:pt x="5890615" y="4665891"/>
                  </a:lnTo>
                  <a:lnTo>
                    <a:pt x="5934570" y="4678591"/>
                  </a:lnTo>
                  <a:lnTo>
                    <a:pt x="5978995" y="4703991"/>
                  </a:lnTo>
                  <a:lnTo>
                    <a:pt x="6069203" y="4729391"/>
                  </a:lnTo>
                  <a:lnTo>
                    <a:pt x="6114948" y="4754791"/>
                  </a:lnTo>
                  <a:lnTo>
                    <a:pt x="6349416" y="4818291"/>
                  </a:lnTo>
                  <a:lnTo>
                    <a:pt x="6397333" y="4818291"/>
                  </a:lnTo>
                  <a:lnTo>
                    <a:pt x="6445555" y="4830991"/>
                  </a:lnTo>
                  <a:lnTo>
                    <a:pt x="6494056" y="4830991"/>
                  </a:lnTo>
                  <a:lnTo>
                    <a:pt x="6542824" y="4843691"/>
                  </a:lnTo>
                  <a:lnTo>
                    <a:pt x="6641097" y="4843691"/>
                  </a:lnTo>
                  <a:lnTo>
                    <a:pt x="6690576" y="4856391"/>
                  </a:lnTo>
                  <a:lnTo>
                    <a:pt x="6789915" y="4856391"/>
                  </a:lnTo>
                  <a:lnTo>
                    <a:pt x="6839382" y="4843691"/>
                  </a:lnTo>
                  <a:lnTo>
                    <a:pt x="6937654" y="4843691"/>
                  </a:lnTo>
                  <a:lnTo>
                    <a:pt x="6986435" y="4830991"/>
                  </a:lnTo>
                  <a:lnTo>
                    <a:pt x="7034936" y="4830991"/>
                  </a:lnTo>
                  <a:lnTo>
                    <a:pt x="7083158" y="4818291"/>
                  </a:lnTo>
                  <a:lnTo>
                    <a:pt x="7131075" y="4818291"/>
                  </a:lnTo>
                  <a:lnTo>
                    <a:pt x="7365530" y="4754791"/>
                  </a:lnTo>
                  <a:lnTo>
                    <a:pt x="7411275" y="4729391"/>
                  </a:lnTo>
                  <a:lnTo>
                    <a:pt x="7501496" y="4703991"/>
                  </a:lnTo>
                  <a:lnTo>
                    <a:pt x="7545921" y="4678591"/>
                  </a:lnTo>
                  <a:lnTo>
                    <a:pt x="7589875" y="4665891"/>
                  </a:lnTo>
                  <a:lnTo>
                    <a:pt x="7676299" y="4615091"/>
                  </a:lnTo>
                  <a:lnTo>
                    <a:pt x="7760627" y="4564291"/>
                  </a:lnTo>
                  <a:lnTo>
                    <a:pt x="7842707" y="4513491"/>
                  </a:lnTo>
                  <a:lnTo>
                    <a:pt x="7922412" y="4462691"/>
                  </a:lnTo>
                  <a:lnTo>
                    <a:pt x="7961338" y="4437291"/>
                  </a:lnTo>
                  <a:lnTo>
                    <a:pt x="7999616" y="4399191"/>
                  </a:lnTo>
                  <a:lnTo>
                    <a:pt x="8037233" y="4373791"/>
                  </a:lnTo>
                  <a:lnTo>
                    <a:pt x="8074165" y="4335691"/>
                  </a:lnTo>
                  <a:lnTo>
                    <a:pt x="8110410" y="4297591"/>
                  </a:lnTo>
                  <a:lnTo>
                    <a:pt x="8145932" y="4272191"/>
                  </a:lnTo>
                  <a:lnTo>
                    <a:pt x="8180667" y="4234091"/>
                  </a:lnTo>
                  <a:lnTo>
                    <a:pt x="8214411" y="4195991"/>
                  </a:lnTo>
                  <a:lnTo>
                    <a:pt x="8247151" y="4157891"/>
                  </a:lnTo>
                  <a:lnTo>
                    <a:pt x="8278863" y="4119791"/>
                  </a:lnTo>
                  <a:lnTo>
                    <a:pt x="8309572" y="4081691"/>
                  </a:lnTo>
                  <a:lnTo>
                    <a:pt x="8339252" y="4043591"/>
                  </a:lnTo>
                  <a:lnTo>
                    <a:pt x="8367903" y="4005491"/>
                  </a:lnTo>
                  <a:lnTo>
                    <a:pt x="8395500" y="3967391"/>
                  </a:lnTo>
                  <a:lnTo>
                    <a:pt x="8422068" y="3929291"/>
                  </a:lnTo>
                  <a:lnTo>
                    <a:pt x="8447570" y="3878491"/>
                  </a:lnTo>
                  <a:lnTo>
                    <a:pt x="8472018" y="3840391"/>
                  </a:lnTo>
                  <a:lnTo>
                    <a:pt x="8495398" y="3802291"/>
                  </a:lnTo>
                  <a:lnTo>
                    <a:pt x="8517699" y="3751491"/>
                  </a:lnTo>
                  <a:lnTo>
                    <a:pt x="8538921" y="3713391"/>
                  </a:lnTo>
                  <a:lnTo>
                    <a:pt x="8559063" y="3662591"/>
                  </a:lnTo>
                  <a:lnTo>
                    <a:pt x="8578101" y="3624491"/>
                  </a:lnTo>
                  <a:lnTo>
                    <a:pt x="8596046" y="3573691"/>
                  </a:lnTo>
                  <a:lnTo>
                    <a:pt x="8612886" y="3535591"/>
                  </a:lnTo>
                  <a:lnTo>
                    <a:pt x="8628596" y="3484791"/>
                  </a:lnTo>
                  <a:lnTo>
                    <a:pt x="8643201" y="3446691"/>
                  </a:lnTo>
                  <a:lnTo>
                    <a:pt x="8656663" y="3395891"/>
                  </a:lnTo>
                  <a:lnTo>
                    <a:pt x="8668995" y="3345091"/>
                  </a:lnTo>
                  <a:lnTo>
                    <a:pt x="8680196" y="3306991"/>
                  </a:lnTo>
                  <a:lnTo>
                    <a:pt x="8690229" y="3256191"/>
                  </a:lnTo>
                  <a:lnTo>
                    <a:pt x="8699119" y="3205391"/>
                  </a:lnTo>
                  <a:lnTo>
                    <a:pt x="8706841" y="3154591"/>
                  </a:lnTo>
                  <a:lnTo>
                    <a:pt x="8713394" y="3103791"/>
                  </a:lnTo>
                  <a:lnTo>
                    <a:pt x="8718779" y="3065691"/>
                  </a:lnTo>
                  <a:lnTo>
                    <a:pt x="8722970" y="3014891"/>
                  </a:lnTo>
                  <a:lnTo>
                    <a:pt x="8725979" y="2964091"/>
                  </a:lnTo>
                  <a:lnTo>
                    <a:pt x="8727783" y="2913291"/>
                  </a:lnTo>
                  <a:lnTo>
                    <a:pt x="8728392" y="2862491"/>
                  </a:lnTo>
                  <a:close/>
                </a:path>
              </a:pathLst>
            </a:custGeom>
            <a:solidFill>
              <a:srgbClr val="4FA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12274" y="2766257"/>
              <a:ext cx="4876800" cy="1343025"/>
            </a:xfrm>
            <a:custGeom>
              <a:avLst/>
              <a:gdLst/>
              <a:ahLst/>
              <a:cxnLst/>
              <a:rect l="l" t="t" r="r" b="b"/>
              <a:pathLst>
                <a:path w="4876800" h="1343025">
                  <a:moveTo>
                    <a:pt x="4876799" y="1343024"/>
                  </a:moveTo>
                  <a:lnTo>
                    <a:pt x="0" y="1343024"/>
                  </a:lnTo>
                  <a:lnTo>
                    <a:pt x="0" y="0"/>
                  </a:lnTo>
                  <a:lnTo>
                    <a:pt x="4876799" y="0"/>
                  </a:lnTo>
                  <a:lnTo>
                    <a:pt x="4876799" y="1343024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60899" y="5653276"/>
              <a:ext cx="4876800" cy="1343025"/>
            </a:xfrm>
            <a:custGeom>
              <a:avLst/>
              <a:gdLst/>
              <a:ahLst/>
              <a:cxnLst/>
              <a:rect l="l" t="t" r="r" b="b"/>
              <a:pathLst>
                <a:path w="4876800" h="1343025">
                  <a:moveTo>
                    <a:pt x="4876799" y="1343024"/>
                  </a:moveTo>
                  <a:lnTo>
                    <a:pt x="0" y="1343024"/>
                  </a:lnTo>
                  <a:lnTo>
                    <a:pt x="0" y="0"/>
                  </a:lnTo>
                  <a:lnTo>
                    <a:pt x="4876799" y="0"/>
                  </a:lnTo>
                  <a:lnTo>
                    <a:pt x="4876799" y="1343024"/>
                  </a:lnTo>
                  <a:close/>
                </a:path>
              </a:pathLst>
            </a:custGeom>
            <a:solidFill>
              <a:srgbClr val="4FA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2322" y="4171403"/>
              <a:ext cx="3867785" cy="1416685"/>
            </a:xfrm>
            <a:custGeom>
              <a:avLst/>
              <a:gdLst/>
              <a:ahLst/>
              <a:cxnLst/>
              <a:rect l="l" t="t" r="r" b="b"/>
              <a:pathLst>
                <a:path w="3867784" h="1416685">
                  <a:moveTo>
                    <a:pt x="338912" y="207695"/>
                  </a:moveTo>
                  <a:lnTo>
                    <a:pt x="0" y="207695"/>
                  </a:lnTo>
                  <a:lnTo>
                    <a:pt x="0" y="487095"/>
                  </a:lnTo>
                  <a:lnTo>
                    <a:pt x="338912" y="487095"/>
                  </a:lnTo>
                  <a:lnTo>
                    <a:pt x="338912" y="207695"/>
                  </a:lnTo>
                  <a:close/>
                </a:path>
                <a:path w="3867784" h="1416685">
                  <a:moveTo>
                    <a:pt x="3167456" y="0"/>
                  </a:moveTo>
                  <a:lnTo>
                    <a:pt x="2828544" y="0"/>
                  </a:lnTo>
                  <a:lnTo>
                    <a:pt x="2828544" y="279400"/>
                  </a:lnTo>
                  <a:lnTo>
                    <a:pt x="3167456" y="279400"/>
                  </a:lnTo>
                  <a:lnTo>
                    <a:pt x="3167456" y="0"/>
                  </a:lnTo>
                  <a:close/>
                </a:path>
                <a:path w="3867784" h="1416685">
                  <a:moveTo>
                    <a:pt x="3867454" y="1016635"/>
                  </a:moveTo>
                  <a:lnTo>
                    <a:pt x="3459950" y="1016635"/>
                  </a:lnTo>
                  <a:lnTo>
                    <a:pt x="3459950" y="1416215"/>
                  </a:lnTo>
                  <a:lnTo>
                    <a:pt x="3867454" y="1416215"/>
                  </a:lnTo>
                  <a:lnTo>
                    <a:pt x="3867454" y="1016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2322" y="4319409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99567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339090"/>
                  </a:lnTo>
                  <a:lnTo>
                    <a:pt x="0" y="400050"/>
                  </a:lnTo>
                  <a:lnTo>
                    <a:pt x="399567" y="400050"/>
                  </a:lnTo>
                  <a:lnTo>
                    <a:pt x="399567" y="339090"/>
                  </a:lnTo>
                  <a:lnTo>
                    <a:pt x="59397" y="339090"/>
                  </a:lnTo>
                  <a:lnTo>
                    <a:pt x="59397" y="59690"/>
                  </a:lnTo>
                  <a:lnTo>
                    <a:pt x="338912" y="59690"/>
                  </a:lnTo>
                  <a:lnTo>
                    <a:pt x="338912" y="338899"/>
                  </a:lnTo>
                  <a:lnTo>
                    <a:pt x="399567" y="338899"/>
                  </a:lnTo>
                  <a:lnTo>
                    <a:pt x="399567" y="59690"/>
                  </a:lnTo>
                  <a:lnTo>
                    <a:pt x="399567" y="59397"/>
                  </a:lnTo>
                  <a:lnTo>
                    <a:pt x="399567" y="0"/>
                  </a:lnTo>
                  <a:close/>
                </a:path>
              </a:pathLst>
            </a:custGeom>
            <a:solidFill>
              <a:srgbClr val="4FA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41139" y="4472857"/>
            <a:ext cx="4725670" cy="25776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8575" marR="20955" indent="-635" algn="ctr">
              <a:lnSpc>
                <a:spcPts val="2490"/>
              </a:lnSpc>
              <a:spcBef>
                <a:spcPts val="200"/>
              </a:spcBef>
            </a:pPr>
            <a:r>
              <a:rPr sz="2100" dirty="0">
                <a:cs typeface="Arial Black"/>
              </a:rPr>
              <a:t>Пик агрессии безнадзорных  самок приходится на период  после родов (исследование С.К.  Пал, 1998/99 гг.)</a:t>
            </a:r>
          </a:p>
          <a:p>
            <a:pPr marL="12700" marR="5080" indent="-635" algn="ctr">
              <a:lnSpc>
                <a:spcPts val="2490"/>
              </a:lnSpc>
              <a:spcBef>
                <a:spcPts val="2470"/>
              </a:spcBef>
            </a:pPr>
            <a:r>
              <a:rPr sz="2100" dirty="0">
                <a:cs typeface="Arial Black"/>
              </a:rPr>
              <a:t>Агрессия самок связана с  наличием в стае щенков до 3  месяцев включительно  (исследование док. вет. наук Дж.</a:t>
            </a:r>
          </a:p>
          <a:p>
            <a:pPr algn="ctr">
              <a:lnSpc>
                <a:spcPts val="2395"/>
              </a:lnSpc>
            </a:pPr>
            <a:r>
              <a:rPr sz="2100" dirty="0">
                <a:cs typeface="Arial Black"/>
              </a:rPr>
              <a:t>Риис, 2013г)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378134" y="2888665"/>
            <a:ext cx="3444875" cy="3678554"/>
            <a:chOff x="8378134" y="2888665"/>
            <a:chExt cx="3444875" cy="3678554"/>
          </a:xfrm>
        </p:grpSpPr>
        <p:sp>
          <p:nvSpPr>
            <p:cNvPr id="11" name="object 11"/>
            <p:cNvSpPr/>
            <p:nvPr/>
          </p:nvSpPr>
          <p:spPr>
            <a:xfrm>
              <a:off x="10620579" y="5188038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99567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339090"/>
                  </a:lnTo>
                  <a:lnTo>
                    <a:pt x="0" y="400050"/>
                  </a:lnTo>
                  <a:lnTo>
                    <a:pt x="399567" y="400050"/>
                  </a:lnTo>
                  <a:lnTo>
                    <a:pt x="399567" y="339090"/>
                  </a:lnTo>
                  <a:lnTo>
                    <a:pt x="59397" y="339090"/>
                  </a:lnTo>
                  <a:lnTo>
                    <a:pt x="59397" y="59690"/>
                  </a:lnTo>
                  <a:lnTo>
                    <a:pt x="338899" y="59690"/>
                  </a:lnTo>
                  <a:lnTo>
                    <a:pt x="338899" y="338912"/>
                  </a:lnTo>
                  <a:lnTo>
                    <a:pt x="399567" y="338912"/>
                  </a:lnTo>
                  <a:lnTo>
                    <a:pt x="399567" y="59690"/>
                  </a:lnTo>
                  <a:lnTo>
                    <a:pt x="399567" y="59410"/>
                  </a:lnTo>
                  <a:lnTo>
                    <a:pt x="399567" y="0"/>
                  </a:lnTo>
                  <a:close/>
                </a:path>
              </a:pathLst>
            </a:custGeom>
            <a:solidFill>
              <a:srgbClr val="4FA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80867" y="4111713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99567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339090"/>
                  </a:lnTo>
                  <a:lnTo>
                    <a:pt x="0" y="400050"/>
                  </a:lnTo>
                  <a:lnTo>
                    <a:pt x="399567" y="400050"/>
                  </a:lnTo>
                  <a:lnTo>
                    <a:pt x="399567" y="339090"/>
                  </a:lnTo>
                  <a:lnTo>
                    <a:pt x="59397" y="339090"/>
                  </a:lnTo>
                  <a:lnTo>
                    <a:pt x="59397" y="59690"/>
                  </a:lnTo>
                  <a:lnTo>
                    <a:pt x="338912" y="59690"/>
                  </a:lnTo>
                  <a:lnTo>
                    <a:pt x="338912" y="338899"/>
                  </a:lnTo>
                  <a:lnTo>
                    <a:pt x="399567" y="338899"/>
                  </a:lnTo>
                  <a:lnTo>
                    <a:pt x="399567" y="59690"/>
                  </a:lnTo>
                  <a:lnTo>
                    <a:pt x="399567" y="59397"/>
                  </a:lnTo>
                  <a:lnTo>
                    <a:pt x="399567" y="0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78134" y="4953233"/>
              <a:ext cx="1057274" cy="10572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51211" y="2959962"/>
              <a:ext cx="1171575" cy="3607435"/>
            </a:xfrm>
            <a:custGeom>
              <a:avLst/>
              <a:gdLst/>
              <a:ahLst/>
              <a:cxnLst/>
              <a:rect l="l" t="t" r="r" b="b"/>
              <a:pathLst>
                <a:path w="1171575" h="3607434">
                  <a:moveTo>
                    <a:pt x="326961" y="140881"/>
                  </a:moveTo>
                  <a:lnTo>
                    <a:pt x="325183" y="132092"/>
                  </a:lnTo>
                  <a:lnTo>
                    <a:pt x="320332" y="124917"/>
                  </a:lnTo>
                  <a:lnTo>
                    <a:pt x="313131" y="120091"/>
                  </a:lnTo>
                  <a:lnTo>
                    <a:pt x="304317" y="118313"/>
                  </a:lnTo>
                  <a:lnTo>
                    <a:pt x="295503" y="120091"/>
                  </a:lnTo>
                  <a:lnTo>
                    <a:pt x="288302" y="124917"/>
                  </a:lnTo>
                  <a:lnTo>
                    <a:pt x="283451" y="132092"/>
                  </a:lnTo>
                  <a:lnTo>
                    <a:pt x="281673" y="140881"/>
                  </a:lnTo>
                  <a:lnTo>
                    <a:pt x="283451" y="149669"/>
                  </a:lnTo>
                  <a:lnTo>
                    <a:pt x="288302" y="156845"/>
                  </a:lnTo>
                  <a:lnTo>
                    <a:pt x="295503" y="161671"/>
                  </a:lnTo>
                  <a:lnTo>
                    <a:pt x="304317" y="163449"/>
                  </a:lnTo>
                  <a:lnTo>
                    <a:pt x="313131" y="161671"/>
                  </a:lnTo>
                  <a:lnTo>
                    <a:pt x="320332" y="156845"/>
                  </a:lnTo>
                  <a:lnTo>
                    <a:pt x="325183" y="149669"/>
                  </a:lnTo>
                  <a:lnTo>
                    <a:pt x="326961" y="140881"/>
                  </a:lnTo>
                  <a:close/>
                </a:path>
                <a:path w="1171575" h="3607434">
                  <a:moveTo>
                    <a:pt x="557250" y="140881"/>
                  </a:moveTo>
                  <a:lnTo>
                    <a:pt x="555472" y="132092"/>
                  </a:lnTo>
                  <a:lnTo>
                    <a:pt x="550621" y="124917"/>
                  </a:lnTo>
                  <a:lnTo>
                    <a:pt x="543420" y="120091"/>
                  </a:lnTo>
                  <a:lnTo>
                    <a:pt x="534606" y="118313"/>
                  </a:lnTo>
                  <a:lnTo>
                    <a:pt x="525792" y="120091"/>
                  </a:lnTo>
                  <a:lnTo>
                    <a:pt x="518591" y="124917"/>
                  </a:lnTo>
                  <a:lnTo>
                    <a:pt x="513740" y="132092"/>
                  </a:lnTo>
                  <a:lnTo>
                    <a:pt x="511962" y="140881"/>
                  </a:lnTo>
                  <a:lnTo>
                    <a:pt x="513740" y="149669"/>
                  </a:lnTo>
                  <a:lnTo>
                    <a:pt x="518591" y="156845"/>
                  </a:lnTo>
                  <a:lnTo>
                    <a:pt x="525792" y="161671"/>
                  </a:lnTo>
                  <a:lnTo>
                    <a:pt x="534606" y="163449"/>
                  </a:lnTo>
                  <a:lnTo>
                    <a:pt x="543420" y="161671"/>
                  </a:lnTo>
                  <a:lnTo>
                    <a:pt x="550621" y="156845"/>
                  </a:lnTo>
                  <a:lnTo>
                    <a:pt x="555472" y="149669"/>
                  </a:lnTo>
                  <a:lnTo>
                    <a:pt x="557250" y="140881"/>
                  </a:lnTo>
                  <a:close/>
                </a:path>
                <a:path w="1171575" h="3607434">
                  <a:moveTo>
                    <a:pt x="599516" y="291033"/>
                  </a:moveTo>
                  <a:lnTo>
                    <a:pt x="585165" y="243814"/>
                  </a:lnTo>
                  <a:lnTo>
                    <a:pt x="582180" y="239268"/>
                  </a:lnTo>
                  <a:lnTo>
                    <a:pt x="574814" y="243509"/>
                  </a:lnTo>
                  <a:lnTo>
                    <a:pt x="577824" y="248107"/>
                  </a:lnTo>
                  <a:lnTo>
                    <a:pt x="587400" y="268490"/>
                  </a:lnTo>
                  <a:lnTo>
                    <a:pt x="590638" y="289826"/>
                  </a:lnTo>
                  <a:lnTo>
                    <a:pt x="587895" y="311315"/>
                  </a:lnTo>
                  <a:lnTo>
                    <a:pt x="579564" y="332168"/>
                  </a:lnTo>
                  <a:lnTo>
                    <a:pt x="574484" y="341668"/>
                  </a:lnTo>
                  <a:lnTo>
                    <a:pt x="569899" y="351205"/>
                  </a:lnTo>
                  <a:lnTo>
                    <a:pt x="561784" y="393331"/>
                  </a:lnTo>
                  <a:lnTo>
                    <a:pt x="561276" y="415201"/>
                  </a:lnTo>
                  <a:lnTo>
                    <a:pt x="558774" y="436003"/>
                  </a:lnTo>
                  <a:lnTo>
                    <a:pt x="541350" y="470966"/>
                  </a:lnTo>
                  <a:lnTo>
                    <a:pt x="506107" y="492201"/>
                  </a:lnTo>
                  <a:lnTo>
                    <a:pt x="484771" y="496049"/>
                  </a:lnTo>
                  <a:lnTo>
                    <a:pt x="463727" y="493928"/>
                  </a:lnTo>
                  <a:lnTo>
                    <a:pt x="431927" y="464527"/>
                  </a:lnTo>
                  <a:lnTo>
                    <a:pt x="424675" y="419100"/>
                  </a:lnTo>
                  <a:lnTo>
                    <a:pt x="424408" y="407962"/>
                  </a:lnTo>
                  <a:lnTo>
                    <a:pt x="423341" y="398259"/>
                  </a:lnTo>
                  <a:lnTo>
                    <a:pt x="424129" y="393788"/>
                  </a:lnTo>
                  <a:lnTo>
                    <a:pt x="422592" y="393369"/>
                  </a:lnTo>
                  <a:lnTo>
                    <a:pt x="422275" y="391502"/>
                  </a:lnTo>
                  <a:lnTo>
                    <a:pt x="419100" y="392391"/>
                  </a:lnTo>
                  <a:lnTo>
                    <a:pt x="415937" y="391490"/>
                  </a:lnTo>
                  <a:lnTo>
                    <a:pt x="415607" y="393357"/>
                  </a:lnTo>
                  <a:lnTo>
                    <a:pt x="414058" y="393776"/>
                  </a:lnTo>
                  <a:lnTo>
                    <a:pt x="414832" y="398195"/>
                  </a:lnTo>
                  <a:lnTo>
                    <a:pt x="413829" y="406298"/>
                  </a:lnTo>
                  <a:lnTo>
                    <a:pt x="413346" y="415772"/>
                  </a:lnTo>
                  <a:lnTo>
                    <a:pt x="413156" y="425259"/>
                  </a:lnTo>
                  <a:lnTo>
                    <a:pt x="412826" y="434746"/>
                  </a:lnTo>
                  <a:lnTo>
                    <a:pt x="399415" y="475068"/>
                  </a:lnTo>
                  <a:lnTo>
                    <a:pt x="363435" y="495490"/>
                  </a:lnTo>
                  <a:lnTo>
                    <a:pt x="341630" y="494639"/>
                  </a:lnTo>
                  <a:lnTo>
                    <a:pt x="303745" y="477850"/>
                  </a:lnTo>
                  <a:lnTo>
                    <a:pt x="281495" y="446659"/>
                  </a:lnTo>
                  <a:lnTo>
                    <a:pt x="275729" y="405231"/>
                  </a:lnTo>
                  <a:lnTo>
                    <a:pt x="274675" y="384009"/>
                  </a:lnTo>
                  <a:lnTo>
                    <a:pt x="271500" y="363194"/>
                  </a:lnTo>
                  <a:lnTo>
                    <a:pt x="263842" y="342785"/>
                  </a:lnTo>
                  <a:lnTo>
                    <a:pt x="257810" y="331304"/>
                  </a:lnTo>
                  <a:lnTo>
                    <a:pt x="252463" y="319824"/>
                  </a:lnTo>
                  <a:lnTo>
                    <a:pt x="248513" y="307886"/>
                  </a:lnTo>
                  <a:lnTo>
                    <a:pt x="246659" y="295021"/>
                  </a:lnTo>
                  <a:lnTo>
                    <a:pt x="247129" y="282600"/>
                  </a:lnTo>
                  <a:lnTo>
                    <a:pt x="249504" y="270535"/>
                  </a:lnTo>
                  <a:lnTo>
                    <a:pt x="253746" y="258991"/>
                  </a:lnTo>
                  <a:lnTo>
                    <a:pt x="259765" y="248107"/>
                  </a:lnTo>
                  <a:lnTo>
                    <a:pt x="262763" y="243522"/>
                  </a:lnTo>
                  <a:lnTo>
                    <a:pt x="255397" y="239255"/>
                  </a:lnTo>
                  <a:lnTo>
                    <a:pt x="254736" y="238747"/>
                  </a:lnTo>
                  <a:lnTo>
                    <a:pt x="250596" y="242277"/>
                  </a:lnTo>
                  <a:lnTo>
                    <a:pt x="231203" y="262826"/>
                  </a:lnTo>
                  <a:lnTo>
                    <a:pt x="216281" y="286499"/>
                  </a:lnTo>
                  <a:lnTo>
                    <a:pt x="205168" y="312331"/>
                  </a:lnTo>
                  <a:lnTo>
                    <a:pt x="197548" y="338074"/>
                  </a:lnTo>
                  <a:lnTo>
                    <a:pt x="197370" y="333514"/>
                  </a:lnTo>
                  <a:lnTo>
                    <a:pt x="195821" y="297421"/>
                  </a:lnTo>
                  <a:lnTo>
                    <a:pt x="194767" y="261327"/>
                  </a:lnTo>
                  <a:lnTo>
                    <a:pt x="194729" y="225272"/>
                  </a:lnTo>
                  <a:lnTo>
                    <a:pt x="196583" y="192481"/>
                  </a:lnTo>
                  <a:lnTo>
                    <a:pt x="201752" y="160147"/>
                  </a:lnTo>
                  <a:lnTo>
                    <a:pt x="211455" y="129082"/>
                  </a:lnTo>
                  <a:lnTo>
                    <a:pt x="226898" y="100050"/>
                  </a:lnTo>
                  <a:lnTo>
                    <a:pt x="229971" y="95516"/>
                  </a:lnTo>
                  <a:lnTo>
                    <a:pt x="222592" y="91262"/>
                  </a:lnTo>
                  <a:lnTo>
                    <a:pt x="194170" y="155194"/>
                  </a:lnTo>
                  <a:lnTo>
                    <a:pt x="186347" y="219646"/>
                  </a:lnTo>
                  <a:lnTo>
                    <a:pt x="186105" y="257111"/>
                  </a:lnTo>
                  <a:lnTo>
                    <a:pt x="187134" y="294614"/>
                  </a:lnTo>
                  <a:lnTo>
                    <a:pt x="188760" y="332117"/>
                  </a:lnTo>
                  <a:lnTo>
                    <a:pt x="190360" y="369557"/>
                  </a:lnTo>
                  <a:lnTo>
                    <a:pt x="190436" y="371995"/>
                  </a:lnTo>
                  <a:lnTo>
                    <a:pt x="185547" y="404964"/>
                  </a:lnTo>
                  <a:lnTo>
                    <a:pt x="181724" y="438048"/>
                  </a:lnTo>
                  <a:lnTo>
                    <a:pt x="174244" y="508508"/>
                  </a:lnTo>
                  <a:lnTo>
                    <a:pt x="165201" y="582803"/>
                  </a:lnTo>
                  <a:lnTo>
                    <a:pt x="154559" y="648881"/>
                  </a:lnTo>
                  <a:lnTo>
                    <a:pt x="128333" y="707263"/>
                  </a:lnTo>
                  <a:lnTo>
                    <a:pt x="99415" y="711390"/>
                  </a:lnTo>
                  <a:lnTo>
                    <a:pt x="73266" y="696925"/>
                  </a:lnTo>
                  <a:lnTo>
                    <a:pt x="38963" y="646074"/>
                  </a:lnTo>
                  <a:lnTo>
                    <a:pt x="18681" y="585685"/>
                  </a:lnTo>
                  <a:lnTo>
                    <a:pt x="8737" y="518744"/>
                  </a:lnTo>
                  <a:lnTo>
                    <a:pt x="14643" y="485381"/>
                  </a:lnTo>
                  <a:lnTo>
                    <a:pt x="20586" y="469404"/>
                  </a:lnTo>
                  <a:lnTo>
                    <a:pt x="27254" y="453694"/>
                  </a:lnTo>
                  <a:lnTo>
                    <a:pt x="34074" y="438124"/>
                  </a:lnTo>
                  <a:lnTo>
                    <a:pt x="40576" y="422275"/>
                  </a:lnTo>
                  <a:lnTo>
                    <a:pt x="56222" y="377063"/>
                  </a:lnTo>
                  <a:lnTo>
                    <a:pt x="70154" y="330530"/>
                  </a:lnTo>
                  <a:lnTo>
                    <a:pt x="79197" y="299186"/>
                  </a:lnTo>
                  <a:lnTo>
                    <a:pt x="88557" y="267919"/>
                  </a:lnTo>
                  <a:lnTo>
                    <a:pt x="111950" y="202323"/>
                  </a:lnTo>
                  <a:lnTo>
                    <a:pt x="145859" y="136715"/>
                  </a:lnTo>
                  <a:lnTo>
                    <a:pt x="188823" y="78447"/>
                  </a:lnTo>
                  <a:lnTo>
                    <a:pt x="238594" y="27724"/>
                  </a:lnTo>
                  <a:lnTo>
                    <a:pt x="270510" y="7442"/>
                  </a:lnTo>
                  <a:lnTo>
                    <a:pt x="270510" y="1689"/>
                  </a:lnTo>
                  <a:lnTo>
                    <a:pt x="269519" y="0"/>
                  </a:lnTo>
                  <a:lnTo>
                    <a:pt x="266433" y="0"/>
                  </a:lnTo>
                  <a:lnTo>
                    <a:pt x="213487" y="38989"/>
                  </a:lnTo>
                  <a:lnTo>
                    <a:pt x="171818" y="86563"/>
                  </a:lnTo>
                  <a:lnTo>
                    <a:pt x="132867" y="141884"/>
                  </a:lnTo>
                  <a:lnTo>
                    <a:pt x="102666" y="202209"/>
                  </a:lnTo>
                  <a:lnTo>
                    <a:pt x="79654" y="267843"/>
                  </a:lnTo>
                  <a:lnTo>
                    <a:pt x="60147" y="334492"/>
                  </a:lnTo>
                  <a:lnTo>
                    <a:pt x="55448" y="350507"/>
                  </a:lnTo>
                  <a:lnTo>
                    <a:pt x="40271" y="398246"/>
                  </a:lnTo>
                  <a:lnTo>
                    <a:pt x="20916" y="447319"/>
                  </a:lnTo>
                  <a:lnTo>
                    <a:pt x="14020" y="463524"/>
                  </a:lnTo>
                  <a:lnTo>
                    <a:pt x="7569" y="480364"/>
                  </a:lnTo>
                  <a:lnTo>
                    <a:pt x="2768" y="497446"/>
                  </a:lnTo>
                  <a:lnTo>
                    <a:pt x="88" y="514921"/>
                  </a:lnTo>
                  <a:lnTo>
                    <a:pt x="0" y="532968"/>
                  </a:lnTo>
                  <a:lnTo>
                    <a:pt x="2108" y="550176"/>
                  </a:lnTo>
                  <a:lnTo>
                    <a:pt x="14566" y="600710"/>
                  </a:lnTo>
                  <a:lnTo>
                    <a:pt x="34366" y="656590"/>
                  </a:lnTo>
                  <a:lnTo>
                    <a:pt x="69316" y="703821"/>
                  </a:lnTo>
                  <a:lnTo>
                    <a:pt x="107048" y="721423"/>
                  </a:lnTo>
                  <a:lnTo>
                    <a:pt x="121056" y="720051"/>
                  </a:lnTo>
                  <a:lnTo>
                    <a:pt x="152768" y="686193"/>
                  </a:lnTo>
                  <a:lnTo>
                    <a:pt x="165303" y="635990"/>
                  </a:lnTo>
                  <a:lnTo>
                    <a:pt x="173710" y="582980"/>
                  </a:lnTo>
                  <a:lnTo>
                    <a:pt x="183210" y="503580"/>
                  </a:lnTo>
                  <a:lnTo>
                    <a:pt x="187693" y="460705"/>
                  </a:lnTo>
                  <a:lnTo>
                    <a:pt x="192620" y="417893"/>
                  </a:lnTo>
                  <a:lnTo>
                    <a:pt x="198716" y="375234"/>
                  </a:lnTo>
                  <a:lnTo>
                    <a:pt x="198755" y="375018"/>
                  </a:lnTo>
                  <a:lnTo>
                    <a:pt x="199059" y="375018"/>
                  </a:lnTo>
                  <a:lnTo>
                    <a:pt x="199009" y="373748"/>
                  </a:lnTo>
                  <a:lnTo>
                    <a:pt x="205714" y="340296"/>
                  </a:lnTo>
                  <a:lnTo>
                    <a:pt x="216547" y="306273"/>
                  </a:lnTo>
                  <a:lnTo>
                    <a:pt x="232943" y="274993"/>
                  </a:lnTo>
                  <a:lnTo>
                    <a:pt x="242671" y="264020"/>
                  </a:lnTo>
                  <a:lnTo>
                    <a:pt x="238429" y="285343"/>
                  </a:lnTo>
                  <a:lnTo>
                    <a:pt x="239674" y="307225"/>
                  </a:lnTo>
                  <a:lnTo>
                    <a:pt x="246507" y="328396"/>
                  </a:lnTo>
                  <a:lnTo>
                    <a:pt x="252793" y="340982"/>
                  </a:lnTo>
                  <a:lnTo>
                    <a:pt x="258813" y="353288"/>
                  </a:lnTo>
                  <a:lnTo>
                    <a:pt x="263677" y="366026"/>
                  </a:lnTo>
                  <a:lnTo>
                    <a:pt x="266496" y="379895"/>
                  </a:lnTo>
                  <a:lnTo>
                    <a:pt x="267347" y="393090"/>
                  </a:lnTo>
                  <a:lnTo>
                    <a:pt x="267627" y="406311"/>
                  </a:lnTo>
                  <a:lnTo>
                    <a:pt x="268020" y="419519"/>
                  </a:lnTo>
                  <a:lnTo>
                    <a:pt x="284314" y="469950"/>
                  </a:lnTo>
                  <a:lnTo>
                    <a:pt x="315734" y="495223"/>
                  </a:lnTo>
                  <a:lnTo>
                    <a:pt x="356019" y="504494"/>
                  </a:lnTo>
                  <a:lnTo>
                    <a:pt x="376694" y="501853"/>
                  </a:lnTo>
                  <a:lnTo>
                    <a:pt x="410298" y="473913"/>
                  </a:lnTo>
                  <a:lnTo>
                    <a:pt x="418846" y="452335"/>
                  </a:lnTo>
                  <a:lnTo>
                    <a:pt x="419811" y="456438"/>
                  </a:lnTo>
                  <a:lnTo>
                    <a:pt x="450875" y="497662"/>
                  </a:lnTo>
                  <a:lnTo>
                    <a:pt x="471030" y="503682"/>
                  </a:lnTo>
                  <a:lnTo>
                    <a:pt x="492582" y="503669"/>
                  </a:lnTo>
                  <a:lnTo>
                    <a:pt x="531152" y="490105"/>
                  </a:lnTo>
                  <a:lnTo>
                    <a:pt x="558622" y="462229"/>
                  </a:lnTo>
                  <a:lnTo>
                    <a:pt x="569607" y="419290"/>
                  </a:lnTo>
                  <a:lnTo>
                    <a:pt x="570230" y="394525"/>
                  </a:lnTo>
                  <a:lnTo>
                    <a:pt x="571373" y="380085"/>
                  </a:lnTo>
                  <a:lnTo>
                    <a:pt x="574052" y="366560"/>
                  </a:lnTo>
                  <a:lnTo>
                    <a:pt x="578446" y="353491"/>
                  </a:lnTo>
                  <a:lnTo>
                    <a:pt x="584720" y="340423"/>
                  </a:lnTo>
                  <a:lnTo>
                    <a:pt x="590689" y="328663"/>
                  </a:lnTo>
                  <a:lnTo>
                    <a:pt x="595388" y="316661"/>
                  </a:lnTo>
                  <a:lnTo>
                    <a:pt x="598462" y="304203"/>
                  </a:lnTo>
                  <a:lnTo>
                    <a:pt x="599516" y="291033"/>
                  </a:lnTo>
                  <a:close/>
                </a:path>
                <a:path w="1171575" h="3607434">
                  <a:moveTo>
                    <a:pt x="905840" y="3032531"/>
                  </a:moveTo>
                  <a:lnTo>
                    <a:pt x="904798" y="3030016"/>
                  </a:lnTo>
                  <a:lnTo>
                    <a:pt x="900645" y="3025864"/>
                  </a:lnTo>
                  <a:lnTo>
                    <a:pt x="898144" y="3024835"/>
                  </a:lnTo>
                  <a:lnTo>
                    <a:pt x="892276" y="3024835"/>
                  </a:lnTo>
                  <a:lnTo>
                    <a:pt x="889774" y="3025864"/>
                  </a:lnTo>
                  <a:lnTo>
                    <a:pt x="885621" y="3030016"/>
                  </a:lnTo>
                  <a:lnTo>
                    <a:pt x="884593" y="3032531"/>
                  </a:lnTo>
                  <a:lnTo>
                    <a:pt x="884593" y="3038398"/>
                  </a:lnTo>
                  <a:lnTo>
                    <a:pt x="885621" y="3040900"/>
                  </a:lnTo>
                  <a:lnTo>
                    <a:pt x="889774" y="3045066"/>
                  </a:lnTo>
                  <a:lnTo>
                    <a:pt x="892276" y="3046095"/>
                  </a:lnTo>
                  <a:lnTo>
                    <a:pt x="898144" y="3046095"/>
                  </a:lnTo>
                  <a:lnTo>
                    <a:pt x="900645" y="3045066"/>
                  </a:lnTo>
                  <a:lnTo>
                    <a:pt x="904798" y="3040900"/>
                  </a:lnTo>
                  <a:lnTo>
                    <a:pt x="905840" y="3038398"/>
                  </a:lnTo>
                  <a:lnTo>
                    <a:pt x="905840" y="3032531"/>
                  </a:lnTo>
                  <a:close/>
                </a:path>
                <a:path w="1171575" h="3607434">
                  <a:moveTo>
                    <a:pt x="1171206" y="3478898"/>
                  </a:moveTo>
                  <a:lnTo>
                    <a:pt x="1170597" y="3471278"/>
                  </a:lnTo>
                  <a:lnTo>
                    <a:pt x="1163002" y="3452228"/>
                  </a:lnTo>
                  <a:lnTo>
                    <a:pt x="1161288" y="3450272"/>
                  </a:lnTo>
                  <a:lnTo>
                    <a:pt x="1161288" y="3476358"/>
                  </a:lnTo>
                  <a:lnTo>
                    <a:pt x="1159256" y="3481438"/>
                  </a:lnTo>
                  <a:lnTo>
                    <a:pt x="1154696" y="3485248"/>
                  </a:lnTo>
                  <a:lnTo>
                    <a:pt x="1128115" y="3486518"/>
                  </a:lnTo>
                  <a:lnTo>
                    <a:pt x="1088186" y="3466198"/>
                  </a:lnTo>
                  <a:lnTo>
                    <a:pt x="1045489" y="3438258"/>
                  </a:lnTo>
                  <a:lnTo>
                    <a:pt x="1010627" y="3412858"/>
                  </a:lnTo>
                  <a:lnTo>
                    <a:pt x="1005903" y="3409048"/>
                  </a:lnTo>
                  <a:lnTo>
                    <a:pt x="999604" y="3403968"/>
                  </a:lnTo>
                  <a:lnTo>
                    <a:pt x="995629" y="3401428"/>
                  </a:lnTo>
                  <a:lnTo>
                    <a:pt x="1001077" y="3395078"/>
                  </a:lnTo>
                  <a:lnTo>
                    <a:pt x="1006068" y="3388728"/>
                  </a:lnTo>
                  <a:lnTo>
                    <a:pt x="1024674" y="3344278"/>
                  </a:lnTo>
                  <a:lnTo>
                    <a:pt x="1039228" y="3359518"/>
                  </a:lnTo>
                  <a:lnTo>
                    <a:pt x="1054544" y="3374758"/>
                  </a:lnTo>
                  <a:lnTo>
                    <a:pt x="1070749" y="3389998"/>
                  </a:lnTo>
                  <a:lnTo>
                    <a:pt x="1087958" y="3403968"/>
                  </a:lnTo>
                  <a:lnTo>
                    <a:pt x="1090841" y="3405238"/>
                  </a:lnTo>
                  <a:lnTo>
                    <a:pt x="1100582" y="3411588"/>
                  </a:lnTo>
                  <a:lnTo>
                    <a:pt x="1137869" y="3439528"/>
                  </a:lnTo>
                  <a:lnTo>
                    <a:pt x="1160907" y="3471278"/>
                  </a:lnTo>
                  <a:lnTo>
                    <a:pt x="1161288" y="3476358"/>
                  </a:lnTo>
                  <a:lnTo>
                    <a:pt x="1161288" y="3450272"/>
                  </a:lnTo>
                  <a:lnTo>
                    <a:pt x="1125689" y="3417938"/>
                  </a:lnTo>
                  <a:lnTo>
                    <a:pt x="1093838" y="3396348"/>
                  </a:lnTo>
                  <a:lnTo>
                    <a:pt x="1075690" y="3381108"/>
                  </a:lnTo>
                  <a:lnTo>
                    <a:pt x="1058608" y="3365868"/>
                  </a:lnTo>
                  <a:lnTo>
                    <a:pt x="1042504" y="3349358"/>
                  </a:lnTo>
                  <a:lnTo>
                    <a:pt x="1037805" y="3344278"/>
                  </a:lnTo>
                  <a:lnTo>
                    <a:pt x="1027226" y="3332848"/>
                  </a:lnTo>
                  <a:lnTo>
                    <a:pt x="1030236" y="3284588"/>
                  </a:lnTo>
                  <a:lnTo>
                    <a:pt x="1024394" y="3237598"/>
                  </a:lnTo>
                  <a:lnTo>
                    <a:pt x="1020267" y="3221012"/>
                  </a:lnTo>
                  <a:lnTo>
                    <a:pt x="1020267" y="3283318"/>
                  </a:lnTo>
                  <a:lnTo>
                    <a:pt x="1017358" y="3332848"/>
                  </a:lnTo>
                  <a:lnTo>
                    <a:pt x="1017155" y="3334118"/>
                  </a:lnTo>
                  <a:lnTo>
                    <a:pt x="1017016" y="3334118"/>
                  </a:lnTo>
                  <a:lnTo>
                    <a:pt x="1014463" y="3345548"/>
                  </a:lnTo>
                  <a:lnTo>
                    <a:pt x="984973" y="3398888"/>
                  </a:lnTo>
                  <a:lnTo>
                    <a:pt x="935482" y="3429368"/>
                  </a:lnTo>
                  <a:lnTo>
                    <a:pt x="903071" y="3438258"/>
                  </a:lnTo>
                  <a:lnTo>
                    <a:pt x="902970" y="3433178"/>
                  </a:lnTo>
                  <a:lnTo>
                    <a:pt x="902855" y="3417938"/>
                  </a:lnTo>
                  <a:lnTo>
                    <a:pt x="903605" y="3403968"/>
                  </a:lnTo>
                  <a:lnTo>
                    <a:pt x="905433" y="3386188"/>
                  </a:lnTo>
                  <a:lnTo>
                    <a:pt x="907910" y="3368408"/>
                  </a:lnTo>
                  <a:lnTo>
                    <a:pt x="908291" y="3365868"/>
                  </a:lnTo>
                  <a:lnTo>
                    <a:pt x="906437" y="3363328"/>
                  </a:lnTo>
                  <a:lnTo>
                    <a:pt x="893279" y="3412858"/>
                  </a:lnTo>
                  <a:lnTo>
                    <a:pt x="893165" y="3435718"/>
                  </a:lnTo>
                  <a:lnTo>
                    <a:pt x="895743" y="3458578"/>
                  </a:lnTo>
                  <a:lnTo>
                    <a:pt x="896543" y="3463658"/>
                  </a:lnTo>
                  <a:lnTo>
                    <a:pt x="905370" y="3524618"/>
                  </a:lnTo>
                  <a:lnTo>
                    <a:pt x="907021" y="3563988"/>
                  </a:lnTo>
                  <a:lnTo>
                    <a:pt x="903643" y="3585578"/>
                  </a:lnTo>
                  <a:lnTo>
                    <a:pt x="897394" y="3595738"/>
                  </a:lnTo>
                  <a:lnTo>
                    <a:pt x="893597" y="3598278"/>
                  </a:lnTo>
                  <a:lnTo>
                    <a:pt x="887907" y="3597008"/>
                  </a:lnTo>
                  <a:lnTo>
                    <a:pt x="858215" y="3557638"/>
                  </a:lnTo>
                  <a:lnTo>
                    <a:pt x="844613" y="3508108"/>
                  </a:lnTo>
                  <a:lnTo>
                    <a:pt x="842352" y="3499218"/>
                  </a:lnTo>
                  <a:lnTo>
                    <a:pt x="838047" y="3481438"/>
                  </a:lnTo>
                  <a:lnTo>
                    <a:pt x="835850" y="3475088"/>
                  </a:lnTo>
                  <a:lnTo>
                    <a:pt x="833285" y="3467468"/>
                  </a:lnTo>
                  <a:lnTo>
                    <a:pt x="828040" y="3453498"/>
                  </a:lnTo>
                  <a:lnTo>
                    <a:pt x="825373" y="3445878"/>
                  </a:lnTo>
                  <a:lnTo>
                    <a:pt x="823569" y="3440798"/>
                  </a:lnTo>
                  <a:lnTo>
                    <a:pt x="823112" y="3439528"/>
                  </a:lnTo>
                  <a:lnTo>
                    <a:pt x="821309" y="3434448"/>
                  </a:lnTo>
                  <a:lnTo>
                    <a:pt x="813168" y="3411588"/>
                  </a:lnTo>
                  <a:lnTo>
                    <a:pt x="785215" y="3343008"/>
                  </a:lnTo>
                  <a:lnTo>
                    <a:pt x="764476" y="3308718"/>
                  </a:lnTo>
                  <a:lnTo>
                    <a:pt x="759891" y="3312528"/>
                  </a:lnTo>
                  <a:lnTo>
                    <a:pt x="759180" y="3315068"/>
                  </a:lnTo>
                  <a:lnTo>
                    <a:pt x="774687" y="3343008"/>
                  </a:lnTo>
                  <a:lnTo>
                    <a:pt x="787552" y="3372218"/>
                  </a:lnTo>
                  <a:lnTo>
                    <a:pt x="799363" y="3401428"/>
                  </a:lnTo>
                  <a:lnTo>
                    <a:pt x="810298" y="3431908"/>
                  </a:lnTo>
                  <a:lnTo>
                    <a:pt x="738022" y="3434448"/>
                  </a:lnTo>
                  <a:lnTo>
                    <a:pt x="704342" y="3433178"/>
                  </a:lnTo>
                  <a:lnTo>
                    <a:pt x="675055" y="3430638"/>
                  </a:lnTo>
                  <a:lnTo>
                    <a:pt x="678916" y="3423018"/>
                  </a:lnTo>
                  <a:lnTo>
                    <a:pt x="683704" y="3416668"/>
                  </a:lnTo>
                  <a:lnTo>
                    <a:pt x="689165" y="3410318"/>
                  </a:lnTo>
                  <a:lnTo>
                    <a:pt x="695020" y="3403968"/>
                  </a:lnTo>
                  <a:lnTo>
                    <a:pt x="710425" y="3384918"/>
                  </a:lnTo>
                  <a:lnTo>
                    <a:pt x="721690" y="3363328"/>
                  </a:lnTo>
                  <a:lnTo>
                    <a:pt x="723646" y="3337928"/>
                  </a:lnTo>
                  <a:lnTo>
                    <a:pt x="711123" y="3304908"/>
                  </a:lnTo>
                  <a:lnTo>
                    <a:pt x="706678" y="3297288"/>
                  </a:lnTo>
                  <a:lnTo>
                    <a:pt x="701903" y="3290938"/>
                  </a:lnTo>
                  <a:lnTo>
                    <a:pt x="695566" y="3283318"/>
                  </a:lnTo>
                  <a:lnTo>
                    <a:pt x="692492" y="3282048"/>
                  </a:lnTo>
                  <a:lnTo>
                    <a:pt x="688403" y="3285858"/>
                  </a:lnTo>
                  <a:lnTo>
                    <a:pt x="688149" y="3289668"/>
                  </a:lnTo>
                  <a:lnTo>
                    <a:pt x="694143" y="3296018"/>
                  </a:lnTo>
                  <a:lnTo>
                    <a:pt x="698588" y="3302368"/>
                  </a:lnTo>
                  <a:lnTo>
                    <a:pt x="702741" y="3309988"/>
                  </a:lnTo>
                  <a:lnTo>
                    <a:pt x="713867" y="3337928"/>
                  </a:lnTo>
                  <a:lnTo>
                    <a:pt x="712368" y="3360788"/>
                  </a:lnTo>
                  <a:lnTo>
                    <a:pt x="702310" y="3379838"/>
                  </a:lnTo>
                  <a:lnTo>
                    <a:pt x="687768" y="3396348"/>
                  </a:lnTo>
                  <a:lnTo>
                    <a:pt x="680783" y="3405238"/>
                  </a:lnTo>
                  <a:lnTo>
                    <a:pt x="674217" y="3412858"/>
                  </a:lnTo>
                  <a:lnTo>
                    <a:pt x="668566" y="3421748"/>
                  </a:lnTo>
                  <a:lnTo>
                    <a:pt x="664286" y="3430638"/>
                  </a:lnTo>
                  <a:lnTo>
                    <a:pt x="663790" y="3431908"/>
                  </a:lnTo>
                  <a:lnTo>
                    <a:pt x="663371" y="3431908"/>
                  </a:lnTo>
                  <a:lnTo>
                    <a:pt x="663117" y="3433178"/>
                  </a:lnTo>
                  <a:lnTo>
                    <a:pt x="663206" y="3434448"/>
                  </a:lnTo>
                  <a:lnTo>
                    <a:pt x="661631" y="3439528"/>
                  </a:lnTo>
                  <a:lnTo>
                    <a:pt x="660971" y="3445878"/>
                  </a:lnTo>
                  <a:lnTo>
                    <a:pt x="661822" y="3452228"/>
                  </a:lnTo>
                  <a:lnTo>
                    <a:pt x="690499" y="3489058"/>
                  </a:lnTo>
                  <a:lnTo>
                    <a:pt x="702868" y="3499218"/>
                  </a:lnTo>
                  <a:lnTo>
                    <a:pt x="710653" y="3509378"/>
                  </a:lnTo>
                  <a:lnTo>
                    <a:pt x="713422" y="3516998"/>
                  </a:lnTo>
                  <a:lnTo>
                    <a:pt x="710717" y="3523348"/>
                  </a:lnTo>
                  <a:lnTo>
                    <a:pt x="702945" y="3530968"/>
                  </a:lnTo>
                  <a:lnTo>
                    <a:pt x="693915" y="3533508"/>
                  </a:lnTo>
                  <a:lnTo>
                    <a:pt x="684530" y="3533508"/>
                  </a:lnTo>
                  <a:lnTo>
                    <a:pt x="643191" y="3511918"/>
                  </a:lnTo>
                  <a:lnTo>
                    <a:pt x="610565" y="3477628"/>
                  </a:lnTo>
                  <a:lnTo>
                    <a:pt x="585457" y="3433178"/>
                  </a:lnTo>
                  <a:lnTo>
                    <a:pt x="575462" y="3382378"/>
                  </a:lnTo>
                  <a:lnTo>
                    <a:pt x="578040" y="3344278"/>
                  </a:lnTo>
                  <a:lnTo>
                    <a:pt x="603377" y="3285858"/>
                  </a:lnTo>
                  <a:lnTo>
                    <a:pt x="637667" y="3242678"/>
                  </a:lnTo>
                  <a:lnTo>
                    <a:pt x="682383" y="3212198"/>
                  </a:lnTo>
                  <a:lnTo>
                    <a:pt x="700405" y="3204578"/>
                  </a:lnTo>
                  <a:lnTo>
                    <a:pt x="738860" y="3185528"/>
                  </a:lnTo>
                  <a:lnTo>
                    <a:pt x="775957" y="3160128"/>
                  </a:lnTo>
                  <a:lnTo>
                    <a:pt x="807885" y="3122028"/>
                  </a:lnTo>
                  <a:lnTo>
                    <a:pt x="830872" y="3067418"/>
                  </a:lnTo>
                  <a:lnTo>
                    <a:pt x="847267" y="3078848"/>
                  </a:lnTo>
                  <a:lnTo>
                    <a:pt x="865035" y="3089008"/>
                  </a:lnTo>
                  <a:lnTo>
                    <a:pt x="882865" y="3095358"/>
                  </a:lnTo>
                  <a:lnTo>
                    <a:pt x="899502" y="3097898"/>
                  </a:lnTo>
                  <a:lnTo>
                    <a:pt x="900658" y="3097898"/>
                  </a:lnTo>
                  <a:lnTo>
                    <a:pt x="918311" y="3094088"/>
                  </a:lnTo>
                  <a:lnTo>
                    <a:pt x="924547" y="3090278"/>
                  </a:lnTo>
                  <a:lnTo>
                    <a:pt x="937031" y="3082658"/>
                  </a:lnTo>
                  <a:lnTo>
                    <a:pt x="955141" y="3066148"/>
                  </a:lnTo>
                  <a:lnTo>
                    <a:pt x="971029" y="3049638"/>
                  </a:lnTo>
                  <a:lnTo>
                    <a:pt x="974788" y="3078848"/>
                  </a:lnTo>
                  <a:lnTo>
                    <a:pt x="979957" y="3110598"/>
                  </a:lnTo>
                  <a:lnTo>
                    <a:pt x="986434" y="3142348"/>
                  </a:lnTo>
                  <a:lnTo>
                    <a:pt x="994117" y="3169018"/>
                  </a:lnTo>
                  <a:lnTo>
                    <a:pt x="1003604" y="3195688"/>
                  </a:lnTo>
                  <a:lnTo>
                    <a:pt x="1014006" y="3236328"/>
                  </a:lnTo>
                  <a:lnTo>
                    <a:pt x="1020267" y="3283318"/>
                  </a:lnTo>
                  <a:lnTo>
                    <a:pt x="1020267" y="3221012"/>
                  </a:lnTo>
                  <a:lnTo>
                    <a:pt x="1013968" y="3195688"/>
                  </a:lnTo>
                  <a:lnTo>
                    <a:pt x="1003185" y="3165208"/>
                  </a:lnTo>
                  <a:lnTo>
                    <a:pt x="995514" y="3138538"/>
                  </a:lnTo>
                  <a:lnTo>
                    <a:pt x="989050" y="3106788"/>
                  </a:lnTo>
                  <a:lnTo>
                    <a:pt x="983932" y="3073768"/>
                  </a:lnTo>
                  <a:lnTo>
                    <a:pt x="980909" y="3049638"/>
                  </a:lnTo>
                  <a:lnTo>
                    <a:pt x="980274" y="3044558"/>
                  </a:lnTo>
                  <a:lnTo>
                    <a:pt x="980071" y="3043288"/>
                  </a:lnTo>
                  <a:lnTo>
                    <a:pt x="978979" y="3042018"/>
                  </a:lnTo>
                  <a:lnTo>
                    <a:pt x="977493" y="3040748"/>
                  </a:lnTo>
                  <a:lnTo>
                    <a:pt x="980452" y="3036938"/>
                  </a:lnTo>
                  <a:lnTo>
                    <a:pt x="982967" y="3033128"/>
                  </a:lnTo>
                  <a:lnTo>
                    <a:pt x="984973" y="3029318"/>
                  </a:lnTo>
                  <a:lnTo>
                    <a:pt x="989037" y="3038208"/>
                  </a:lnTo>
                  <a:lnTo>
                    <a:pt x="993165" y="3044558"/>
                  </a:lnTo>
                  <a:lnTo>
                    <a:pt x="997292" y="3049638"/>
                  </a:lnTo>
                  <a:lnTo>
                    <a:pt x="1001382" y="3053448"/>
                  </a:lnTo>
                  <a:lnTo>
                    <a:pt x="1003249" y="3054718"/>
                  </a:lnTo>
                  <a:lnTo>
                    <a:pt x="1010691" y="3054718"/>
                  </a:lnTo>
                  <a:lnTo>
                    <a:pt x="1030376" y="3008998"/>
                  </a:lnTo>
                  <a:lnTo>
                    <a:pt x="1030605" y="2975978"/>
                  </a:lnTo>
                  <a:lnTo>
                    <a:pt x="1025779" y="2942958"/>
                  </a:lnTo>
                  <a:lnTo>
                    <a:pt x="1022159" y="2931680"/>
                  </a:lnTo>
                  <a:lnTo>
                    <a:pt x="1022159" y="2977248"/>
                  </a:lnTo>
                  <a:lnTo>
                    <a:pt x="1021816" y="3007728"/>
                  </a:lnTo>
                  <a:lnTo>
                    <a:pt x="1016850" y="3031858"/>
                  </a:lnTo>
                  <a:lnTo>
                    <a:pt x="1007668" y="3045828"/>
                  </a:lnTo>
                  <a:lnTo>
                    <a:pt x="1007313" y="3047098"/>
                  </a:lnTo>
                  <a:lnTo>
                    <a:pt x="1006919" y="3047098"/>
                  </a:lnTo>
                  <a:lnTo>
                    <a:pt x="1005674" y="3045828"/>
                  </a:lnTo>
                  <a:lnTo>
                    <a:pt x="981125" y="2995028"/>
                  </a:lnTo>
                  <a:lnTo>
                    <a:pt x="969213" y="2935338"/>
                  </a:lnTo>
                  <a:lnTo>
                    <a:pt x="969403" y="2932798"/>
                  </a:lnTo>
                  <a:lnTo>
                    <a:pt x="967676" y="2931528"/>
                  </a:lnTo>
                  <a:lnTo>
                    <a:pt x="965327" y="2930258"/>
                  </a:lnTo>
                  <a:lnTo>
                    <a:pt x="962990" y="2930258"/>
                  </a:lnTo>
                  <a:lnTo>
                    <a:pt x="960958" y="2932798"/>
                  </a:lnTo>
                  <a:lnTo>
                    <a:pt x="960767" y="2935338"/>
                  </a:lnTo>
                  <a:lnTo>
                    <a:pt x="961771" y="2949308"/>
                  </a:lnTo>
                  <a:lnTo>
                    <a:pt x="965987" y="2972168"/>
                  </a:lnTo>
                  <a:lnTo>
                    <a:pt x="972693" y="2996298"/>
                  </a:lnTo>
                  <a:lnTo>
                    <a:pt x="981125" y="3020428"/>
                  </a:lnTo>
                  <a:lnTo>
                    <a:pt x="980338" y="3020428"/>
                  </a:lnTo>
                  <a:lnTo>
                    <a:pt x="979652" y="3021698"/>
                  </a:lnTo>
                  <a:lnTo>
                    <a:pt x="979233" y="3021698"/>
                  </a:lnTo>
                  <a:lnTo>
                    <a:pt x="965225" y="3043288"/>
                  </a:lnTo>
                  <a:lnTo>
                    <a:pt x="944486" y="3064878"/>
                  </a:lnTo>
                  <a:lnTo>
                    <a:pt x="921423" y="3082658"/>
                  </a:lnTo>
                  <a:lnTo>
                    <a:pt x="900417" y="3090278"/>
                  </a:lnTo>
                  <a:lnTo>
                    <a:pt x="884161" y="3087738"/>
                  </a:lnTo>
                  <a:lnTo>
                    <a:pt x="866279" y="3080118"/>
                  </a:lnTo>
                  <a:lnTo>
                    <a:pt x="848448" y="3068688"/>
                  </a:lnTo>
                  <a:lnTo>
                    <a:pt x="846658" y="3067418"/>
                  </a:lnTo>
                  <a:lnTo>
                    <a:pt x="832307" y="3057258"/>
                  </a:lnTo>
                  <a:lnTo>
                    <a:pt x="831710" y="3055988"/>
                  </a:lnTo>
                  <a:lnTo>
                    <a:pt x="830580" y="3054718"/>
                  </a:lnTo>
                  <a:lnTo>
                    <a:pt x="828903" y="3054718"/>
                  </a:lnTo>
                  <a:lnTo>
                    <a:pt x="826135" y="3052178"/>
                  </a:lnTo>
                  <a:lnTo>
                    <a:pt x="823379" y="3049638"/>
                  </a:lnTo>
                  <a:lnTo>
                    <a:pt x="818705" y="3045828"/>
                  </a:lnTo>
                  <a:lnTo>
                    <a:pt x="815441" y="3042018"/>
                  </a:lnTo>
                  <a:lnTo>
                    <a:pt x="815047" y="3040748"/>
                  </a:lnTo>
                  <a:lnTo>
                    <a:pt x="814108" y="3040748"/>
                  </a:lnTo>
                  <a:lnTo>
                    <a:pt x="812038" y="3016618"/>
                  </a:lnTo>
                  <a:lnTo>
                    <a:pt x="807250" y="2991218"/>
                  </a:lnTo>
                  <a:lnTo>
                    <a:pt x="800684" y="2968358"/>
                  </a:lnTo>
                  <a:lnTo>
                    <a:pt x="793318" y="2946768"/>
                  </a:lnTo>
                  <a:lnTo>
                    <a:pt x="792492" y="2944228"/>
                  </a:lnTo>
                  <a:lnTo>
                    <a:pt x="790041" y="2942958"/>
                  </a:lnTo>
                  <a:lnTo>
                    <a:pt x="785660" y="2944228"/>
                  </a:lnTo>
                  <a:lnTo>
                    <a:pt x="784542" y="2946768"/>
                  </a:lnTo>
                  <a:lnTo>
                    <a:pt x="785355" y="2949308"/>
                  </a:lnTo>
                  <a:lnTo>
                    <a:pt x="794334" y="2975978"/>
                  </a:lnTo>
                  <a:lnTo>
                    <a:pt x="801662" y="3005188"/>
                  </a:lnTo>
                  <a:lnTo>
                    <a:pt x="805484" y="3035668"/>
                  </a:lnTo>
                  <a:lnTo>
                    <a:pt x="803948" y="3063608"/>
                  </a:lnTo>
                  <a:lnTo>
                    <a:pt x="786955" y="3049638"/>
                  </a:lnTo>
                  <a:lnTo>
                    <a:pt x="772769" y="3029318"/>
                  </a:lnTo>
                  <a:lnTo>
                    <a:pt x="762444" y="3005188"/>
                  </a:lnTo>
                  <a:lnTo>
                    <a:pt x="757034" y="2978518"/>
                  </a:lnTo>
                  <a:lnTo>
                    <a:pt x="756970" y="2956928"/>
                  </a:lnTo>
                  <a:lnTo>
                    <a:pt x="760958" y="2939148"/>
                  </a:lnTo>
                  <a:lnTo>
                    <a:pt x="768781" y="2922638"/>
                  </a:lnTo>
                  <a:lnTo>
                    <a:pt x="780237" y="2909938"/>
                  </a:lnTo>
                  <a:lnTo>
                    <a:pt x="783018" y="2909938"/>
                  </a:lnTo>
                  <a:lnTo>
                    <a:pt x="783704" y="2907398"/>
                  </a:lnTo>
                  <a:lnTo>
                    <a:pt x="816927" y="2865488"/>
                  </a:lnTo>
                  <a:lnTo>
                    <a:pt x="863244" y="2843898"/>
                  </a:lnTo>
                  <a:lnTo>
                    <a:pt x="889368" y="2841358"/>
                  </a:lnTo>
                  <a:lnTo>
                    <a:pt x="915339" y="2845168"/>
                  </a:lnTo>
                  <a:lnTo>
                    <a:pt x="961263" y="2869298"/>
                  </a:lnTo>
                  <a:lnTo>
                    <a:pt x="979728" y="2888348"/>
                  </a:lnTo>
                  <a:lnTo>
                    <a:pt x="988098" y="2897238"/>
                  </a:lnTo>
                  <a:lnTo>
                    <a:pt x="989939" y="2899778"/>
                  </a:lnTo>
                  <a:lnTo>
                    <a:pt x="994168" y="2903588"/>
                  </a:lnTo>
                  <a:lnTo>
                    <a:pt x="1000594" y="2909938"/>
                  </a:lnTo>
                  <a:lnTo>
                    <a:pt x="1006957" y="2918828"/>
                  </a:lnTo>
                  <a:lnTo>
                    <a:pt x="1012748" y="2928988"/>
                  </a:lnTo>
                  <a:lnTo>
                    <a:pt x="1017485" y="2945498"/>
                  </a:lnTo>
                  <a:lnTo>
                    <a:pt x="1022159" y="2977248"/>
                  </a:lnTo>
                  <a:lnTo>
                    <a:pt x="1022159" y="2931680"/>
                  </a:lnTo>
                  <a:lnTo>
                    <a:pt x="1000074" y="2897238"/>
                  </a:lnTo>
                  <a:lnTo>
                    <a:pt x="996175" y="2893428"/>
                  </a:lnTo>
                  <a:lnTo>
                    <a:pt x="986015" y="2881998"/>
                  </a:lnTo>
                  <a:lnTo>
                    <a:pt x="943711" y="2846438"/>
                  </a:lnTo>
                  <a:lnTo>
                    <a:pt x="928725" y="2841358"/>
                  </a:lnTo>
                  <a:lnTo>
                    <a:pt x="917486" y="2837548"/>
                  </a:lnTo>
                  <a:lnTo>
                    <a:pt x="889609" y="2833738"/>
                  </a:lnTo>
                  <a:lnTo>
                    <a:pt x="861555" y="2835008"/>
                  </a:lnTo>
                  <a:lnTo>
                    <a:pt x="835647" y="2843898"/>
                  </a:lnTo>
                  <a:lnTo>
                    <a:pt x="812634" y="2857868"/>
                  </a:lnTo>
                  <a:lnTo>
                    <a:pt x="793026" y="2878188"/>
                  </a:lnTo>
                  <a:lnTo>
                    <a:pt x="777265" y="2902318"/>
                  </a:lnTo>
                  <a:lnTo>
                    <a:pt x="775982" y="2902318"/>
                  </a:lnTo>
                  <a:lnTo>
                    <a:pt x="762546" y="2916288"/>
                  </a:lnTo>
                  <a:lnTo>
                    <a:pt x="753351" y="2934068"/>
                  </a:lnTo>
                  <a:lnTo>
                    <a:pt x="748614" y="2955658"/>
                  </a:lnTo>
                  <a:lnTo>
                    <a:pt x="748588" y="2979788"/>
                  </a:lnTo>
                  <a:lnTo>
                    <a:pt x="755015" y="3010268"/>
                  </a:lnTo>
                  <a:lnTo>
                    <a:pt x="767397" y="3036938"/>
                  </a:lnTo>
                  <a:lnTo>
                    <a:pt x="784491" y="3059798"/>
                  </a:lnTo>
                  <a:lnTo>
                    <a:pt x="805065" y="3073768"/>
                  </a:lnTo>
                  <a:lnTo>
                    <a:pt x="805649" y="3075038"/>
                  </a:lnTo>
                  <a:lnTo>
                    <a:pt x="808151" y="3075038"/>
                  </a:lnTo>
                  <a:lnTo>
                    <a:pt x="809904" y="3073768"/>
                  </a:lnTo>
                  <a:lnTo>
                    <a:pt x="810755" y="3072498"/>
                  </a:lnTo>
                  <a:lnTo>
                    <a:pt x="812546" y="3064878"/>
                  </a:lnTo>
                  <a:lnTo>
                    <a:pt x="812711" y="3063608"/>
                  </a:lnTo>
                  <a:lnTo>
                    <a:pt x="813384" y="3058528"/>
                  </a:lnTo>
                  <a:lnTo>
                    <a:pt x="813803" y="3052178"/>
                  </a:lnTo>
                  <a:lnTo>
                    <a:pt x="816394" y="3054718"/>
                  </a:lnTo>
                  <a:lnTo>
                    <a:pt x="819340" y="3057258"/>
                  </a:lnTo>
                  <a:lnTo>
                    <a:pt x="800912" y="3114408"/>
                  </a:lnTo>
                  <a:lnTo>
                    <a:pt x="770077" y="3152508"/>
                  </a:lnTo>
                  <a:lnTo>
                    <a:pt x="733933" y="3176638"/>
                  </a:lnTo>
                  <a:lnTo>
                    <a:pt x="696353" y="3195688"/>
                  </a:lnTo>
                  <a:lnTo>
                    <a:pt x="677633" y="3204578"/>
                  </a:lnTo>
                  <a:lnTo>
                    <a:pt x="660006" y="3213468"/>
                  </a:lnTo>
                  <a:lnTo>
                    <a:pt x="644080" y="3223628"/>
                  </a:lnTo>
                  <a:lnTo>
                    <a:pt x="630428" y="3236328"/>
                  </a:lnTo>
                  <a:lnTo>
                    <a:pt x="623862" y="3243948"/>
                  </a:lnTo>
                  <a:lnTo>
                    <a:pt x="617753" y="3250298"/>
                  </a:lnTo>
                  <a:lnTo>
                    <a:pt x="612063" y="3257918"/>
                  </a:lnTo>
                  <a:lnTo>
                    <a:pt x="606780" y="3264268"/>
                  </a:lnTo>
                  <a:lnTo>
                    <a:pt x="600710" y="3256788"/>
                  </a:lnTo>
                  <a:lnTo>
                    <a:pt x="600710" y="3271888"/>
                  </a:lnTo>
                  <a:lnTo>
                    <a:pt x="597065" y="3276968"/>
                  </a:lnTo>
                  <a:lnTo>
                    <a:pt x="593750" y="3282048"/>
                  </a:lnTo>
                  <a:lnTo>
                    <a:pt x="590778" y="3285858"/>
                  </a:lnTo>
                  <a:lnTo>
                    <a:pt x="567677" y="3261728"/>
                  </a:lnTo>
                  <a:lnTo>
                    <a:pt x="542823" y="3223628"/>
                  </a:lnTo>
                  <a:lnTo>
                    <a:pt x="523151" y="3182988"/>
                  </a:lnTo>
                  <a:lnTo>
                    <a:pt x="515581" y="3149968"/>
                  </a:lnTo>
                  <a:lnTo>
                    <a:pt x="515848" y="3142348"/>
                  </a:lnTo>
                  <a:lnTo>
                    <a:pt x="523278" y="3138538"/>
                  </a:lnTo>
                  <a:lnTo>
                    <a:pt x="525767" y="3138538"/>
                  </a:lnTo>
                  <a:lnTo>
                    <a:pt x="548017" y="3171558"/>
                  </a:lnTo>
                  <a:lnTo>
                    <a:pt x="553593" y="3186798"/>
                  </a:lnTo>
                  <a:lnTo>
                    <a:pt x="556933" y="3195688"/>
                  </a:lnTo>
                  <a:lnTo>
                    <a:pt x="560387" y="3204578"/>
                  </a:lnTo>
                  <a:lnTo>
                    <a:pt x="563994" y="3213468"/>
                  </a:lnTo>
                  <a:lnTo>
                    <a:pt x="567804" y="3221088"/>
                  </a:lnTo>
                  <a:lnTo>
                    <a:pt x="569607" y="3223628"/>
                  </a:lnTo>
                  <a:lnTo>
                    <a:pt x="573049" y="3231248"/>
                  </a:lnTo>
                  <a:lnTo>
                    <a:pt x="579094" y="3241408"/>
                  </a:lnTo>
                  <a:lnTo>
                    <a:pt x="585431" y="3252838"/>
                  </a:lnTo>
                  <a:lnTo>
                    <a:pt x="592493" y="3262998"/>
                  </a:lnTo>
                  <a:lnTo>
                    <a:pt x="600710" y="3271888"/>
                  </a:lnTo>
                  <a:lnTo>
                    <a:pt x="600710" y="3256788"/>
                  </a:lnTo>
                  <a:lnTo>
                    <a:pt x="599567" y="3255378"/>
                  </a:lnTo>
                  <a:lnTo>
                    <a:pt x="593229" y="3246488"/>
                  </a:lnTo>
                  <a:lnTo>
                    <a:pt x="587362" y="3236328"/>
                  </a:lnTo>
                  <a:lnTo>
                    <a:pt x="581583" y="3226168"/>
                  </a:lnTo>
                  <a:lnTo>
                    <a:pt x="578129" y="3219818"/>
                  </a:lnTo>
                  <a:lnTo>
                    <a:pt x="576300" y="3216008"/>
                  </a:lnTo>
                  <a:lnTo>
                    <a:pt x="572731" y="3209658"/>
                  </a:lnTo>
                  <a:lnTo>
                    <a:pt x="569290" y="3200768"/>
                  </a:lnTo>
                  <a:lnTo>
                    <a:pt x="565962" y="3191878"/>
                  </a:lnTo>
                  <a:lnTo>
                    <a:pt x="562724" y="3182988"/>
                  </a:lnTo>
                  <a:lnTo>
                    <a:pt x="556260" y="3166478"/>
                  </a:lnTo>
                  <a:lnTo>
                    <a:pt x="549389" y="3149968"/>
                  </a:lnTo>
                  <a:lnTo>
                    <a:pt x="541528" y="3138538"/>
                  </a:lnTo>
                  <a:lnTo>
                    <a:pt x="532079" y="3130918"/>
                  </a:lnTo>
                  <a:lnTo>
                    <a:pt x="527151" y="3128378"/>
                  </a:lnTo>
                  <a:lnTo>
                    <a:pt x="521957" y="3128378"/>
                  </a:lnTo>
                  <a:lnTo>
                    <a:pt x="511898" y="3133458"/>
                  </a:lnTo>
                  <a:lnTo>
                    <a:pt x="506247" y="3138538"/>
                  </a:lnTo>
                  <a:lnTo>
                    <a:pt x="505853" y="3149968"/>
                  </a:lnTo>
                  <a:lnTo>
                    <a:pt x="513664" y="3185528"/>
                  </a:lnTo>
                  <a:lnTo>
                    <a:pt x="534225" y="3228708"/>
                  </a:lnTo>
                  <a:lnTo>
                    <a:pt x="560539" y="3268078"/>
                  </a:lnTo>
                  <a:lnTo>
                    <a:pt x="585673" y="3294748"/>
                  </a:lnTo>
                  <a:lnTo>
                    <a:pt x="576097" y="3313798"/>
                  </a:lnTo>
                  <a:lnTo>
                    <a:pt x="569976" y="3334118"/>
                  </a:lnTo>
                  <a:lnTo>
                    <a:pt x="566724" y="3356978"/>
                  </a:lnTo>
                  <a:lnTo>
                    <a:pt x="565734" y="3382378"/>
                  </a:lnTo>
                  <a:lnTo>
                    <a:pt x="575437" y="3433178"/>
                  </a:lnTo>
                  <a:lnTo>
                    <a:pt x="600583" y="3480168"/>
                  </a:lnTo>
                  <a:lnTo>
                    <a:pt x="635038" y="3518268"/>
                  </a:lnTo>
                  <a:lnTo>
                    <a:pt x="672655" y="3539858"/>
                  </a:lnTo>
                  <a:lnTo>
                    <a:pt x="685190" y="3543668"/>
                  </a:lnTo>
                  <a:lnTo>
                    <a:pt x="690791" y="3543668"/>
                  </a:lnTo>
                  <a:lnTo>
                    <a:pt x="699071" y="3542398"/>
                  </a:lnTo>
                  <a:lnTo>
                    <a:pt x="706501" y="3539858"/>
                  </a:lnTo>
                  <a:lnTo>
                    <a:pt x="713003" y="3536048"/>
                  </a:lnTo>
                  <a:lnTo>
                    <a:pt x="715200" y="3533508"/>
                  </a:lnTo>
                  <a:lnTo>
                    <a:pt x="718502" y="3529698"/>
                  </a:lnTo>
                  <a:lnTo>
                    <a:pt x="723239" y="3516998"/>
                  </a:lnTo>
                  <a:lnTo>
                    <a:pt x="719023" y="3504298"/>
                  </a:lnTo>
                  <a:lnTo>
                    <a:pt x="709104" y="3492868"/>
                  </a:lnTo>
                  <a:lnTo>
                    <a:pt x="696760" y="3481438"/>
                  </a:lnTo>
                  <a:lnTo>
                    <a:pt x="688035" y="3473818"/>
                  </a:lnTo>
                  <a:lnTo>
                    <a:pt x="680212" y="3466198"/>
                  </a:lnTo>
                  <a:lnTo>
                    <a:pt x="674331" y="3458578"/>
                  </a:lnTo>
                  <a:lnTo>
                    <a:pt x="671449" y="3450958"/>
                  </a:lnTo>
                  <a:lnTo>
                    <a:pt x="670928" y="3447148"/>
                  </a:lnTo>
                  <a:lnTo>
                    <a:pt x="671207" y="3443338"/>
                  </a:lnTo>
                  <a:lnTo>
                    <a:pt x="671944" y="3439528"/>
                  </a:lnTo>
                  <a:lnTo>
                    <a:pt x="686536" y="3442068"/>
                  </a:lnTo>
                  <a:lnTo>
                    <a:pt x="702564" y="3443338"/>
                  </a:lnTo>
                  <a:lnTo>
                    <a:pt x="775106" y="3443338"/>
                  </a:lnTo>
                  <a:lnTo>
                    <a:pt x="812888" y="3440798"/>
                  </a:lnTo>
                  <a:lnTo>
                    <a:pt x="813562" y="3440798"/>
                  </a:lnTo>
                  <a:lnTo>
                    <a:pt x="826719" y="3478898"/>
                  </a:lnTo>
                  <a:lnTo>
                    <a:pt x="830846" y="3492868"/>
                  </a:lnTo>
                  <a:lnTo>
                    <a:pt x="832942" y="3500488"/>
                  </a:lnTo>
                  <a:lnTo>
                    <a:pt x="849972" y="3563988"/>
                  </a:lnTo>
                  <a:lnTo>
                    <a:pt x="875563" y="3600818"/>
                  </a:lnTo>
                  <a:lnTo>
                    <a:pt x="887361" y="3607168"/>
                  </a:lnTo>
                  <a:lnTo>
                    <a:pt x="896277" y="3607168"/>
                  </a:lnTo>
                  <a:lnTo>
                    <a:pt x="899820" y="3605898"/>
                  </a:lnTo>
                  <a:lnTo>
                    <a:pt x="902970" y="3603358"/>
                  </a:lnTo>
                  <a:lnTo>
                    <a:pt x="905662" y="3598278"/>
                  </a:lnTo>
                  <a:lnTo>
                    <a:pt x="914425" y="3581768"/>
                  </a:lnTo>
                  <a:lnTo>
                    <a:pt x="916673" y="3546208"/>
                  </a:lnTo>
                  <a:lnTo>
                    <a:pt x="912863" y="3504298"/>
                  </a:lnTo>
                  <a:lnTo>
                    <a:pt x="906106" y="3462388"/>
                  </a:lnTo>
                  <a:lnTo>
                    <a:pt x="904748" y="3453498"/>
                  </a:lnTo>
                  <a:lnTo>
                    <a:pt x="904316" y="3450958"/>
                  </a:lnTo>
                  <a:lnTo>
                    <a:pt x="903935" y="3447148"/>
                  </a:lnTo>
                  <a:lnTo>
                    <a:pt x="929347" y="3442068"/>
                  </a:lnTo>
                  <a:lnTo>
                    <a:pt x="939063" y="3438258"/>
                  </a:lnTo>
                  <a:lnTo>
                    <a:pt x="952004" y="3433178"/>
                  </a:lnTo>
                  <a:lnTo>
                    <a:pt x="971854" y="3421748"/>
                  </a:lnTo>
                  <a:lnTo>
                    <a:pt x="988885" y="3409048"/>
                  </a:lnTo>
                  <a:lnTo>
                    <a:pt x="992898" y="3411588"/>
                  </a:lnTo>
                  <a:lnTo>
                    <a:pt x="1043419" y="3448418"/>
                  </a:lnTo>
                  <a:lnTo>
                    <a:pt x="1081125" y="3473818"/>
                  </a:lnTo>
                  <a:lnTo>
                    <a:pt x="1115339" y="3491598"/>
                  </a:lnTo>
                  <a:lnTo>
                    <a:pt x="1143508" y="3497948"/>
                  </a:lnTo>
                  <a:lnTo>
                    <a:pt x="1150607" y="3497948"/>
                  </a:lnTo>
                  <a:lnTo>
                    <a:pt x="1156614" y="3496678"/>
                  </a:lnTo>
                  <a:lnTo>
                    <a:pt x="1168057" y="3486518"/>
                  </a:lnTo>
                  <a:lnTo>
                    <a:pt x="1171206" y="34788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16355" y="3266225"/>
              <a:ext cx="108652" cy="91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68254" y="2888665"/>
              <a:ext cx="621030" cy="793115"/>
            </a:xfrm>
            <a:custGeom>
              <a:avLst/>
              <a:gdLst/>
              <a:ahLst/>
              <a:cxnLst/>
              <a:rect l="l" t="t" r="r" b="b"/>
              <a:pathLst>
                <a:path w="621029" h="793114">
                  <a:moveTo>
                    <a:pt x="206133" y="598589"/>
                  </a:moveTo>
                  <a:lnTo>
                    <a:pt x="205574" y="513168"/>
                  </a:lnTo>
                  <a:lnTo>
                    <a:pt x="197053" y="513143"/>
                  </a:lnTo>
                  <a:lnTo>
                    <a:pt x="197612" y="598589"/>
                  </a:lnTo>
                  <a:lnTo>
                    <a:pt x="206133" y="598589"/>
                  </a:lnTo>
                  <a:close/>
                </a:path>
                <a:path w="621029" h="793114">
                  <a:moveTo>
                    <a:pt x="240538" y="562216"/>
                  </a:moveTo>
                  <a:lnTo>
                    <a:pt x="232029" y="562216"/>
                  </a:lnTo>
                  <a:lnTo>
                    <a:pt x="231940" y="581037"/>
                  </a:lnTo>
                  <a:lnTo>
                    <a:pt x="231457" y="594550"/>
                  </a:lnTo>
                  <a:lnTo>
                    <a:pt x="220091" y="633806"/>
                  </a:lnTo>
                  <a:lnTo>
                    <a:pt x="207162" y="639914"/>
                  </a:lnTo>
                  <a:lnTo>
                    <a:pt x="186207" y="633425"/>
                  </a:lnTo>
                  <a:lnTo>
                    <a:pt x="174510" y="613956"/>
                  </a:lnTo>
                  <a:lnTo>
                    <a:pt x="169418" y="589407"/>
                  </a:lnTo>
                  <a:lnTo>
                    <a:pt x="168236" y="567677"/>
                  </a:lnTo>
                  <a:lnTo>
                    <a:pt x="168198" y="562216"/>
                  </a:lnTo>
                  <a:lnTo>
                    <a:pt x="159689" y="562203"/>
                  </a:lnTo>
                  <a:lnTo>
                    <a:pt x="168084" y="620179"/>
                  </a:lnTo>
                  <a:lnTo>
                    <a:pt x="207162" y="648398"/>
                  </a:lnTo>
                  <a:lnTo>
                    <a:pt x="227685" y="638175"/>
                  </a:lnTo>
                  <a:lnTo>
                    <a:pt x="237439" y="616508"/>
                  </a:lnTo>
                  <a:lnTo>
                    <a:pt x="240385" y="590600"/>
                  </a:lnTo>
                  <a:lnTo>
                    <a:pt x="240538" y="562216"/>
                  </a:lnTo>
                  <a:close/>
                </a:path>
                <a:path w="621029" h="793114">
                  <a:moveTo>
                    <a:pt x="620750" y="589762"/>
                  </a:moveTo>
                  <a:lnTo>
                    <a:pt x="618744" y="571715"/>
                  </a:lnTo>
                  <a:lnTo>
                    <a:pt x="614349" y="555104"/>
                  </a:lnTo>
                  <a:lnTo>
                    <a:pt x="612355" y="549783"/>
                  </a:lnTo>
                  <a:lnTo>
                    <a:pt x="612355" y="597890"/>
                  </a:lnTo>
                  <a:lnTo>
                    <a:pt x="610806" y="615530"/>
                  </a:lnTo>
                  <a:lnTo>
                    <a:pt x="598449" y="667296"/>
                  </a:lnTo>
                  <a:lnTo>
                    <a:pt x="579361" y="722477"/>
                  </a:lnTo>
                  <a:lnTo>
                    <a:pt x="545198" y="769112"/>
                  </a:lnTo>
                  <a:lnTo>
                    <a:pt x="516547" y="783412"/>
                  </a:lnTo>
                  <a:lnTo>
                    <a:pt x="501319" y="782815"/>
                  </a:lnTo>
                  <a:lnTo>
                    <a:pt x="474027" y="750404"/>
                  </a:lnTo>
                  <a:lnTo>
                    <a:pt x="460400" y="686752"/>
                  </a:lnTo>
                  <a:lnTo>
                    <a:pt x="449986" y="612482"/>
                  </a:lnTo>
                  <a:lnTo>
                    <a:pt x="441896" y="537222"/>
                  </a:lnTo>
                  <a:lnTo>
                    <a:pt x="437845" y="499135"/>
                  </a:lnTo>
                  <a:lnTo>
                    <a:pt x="432879" y="461175"/>
                  </a:lnTo>
                  <a:lnTo>
                    <a:pt x="430034" y="445071"/>
                  </a:lnTo>
                  <a:lnTo>
                    <a:pt x="430187" y="440855"/>
                  </a:lnTo>
                  <a:lnTo>
                    <a:pt x="431736" y="403948"/>
                  </a:lnTo>
                  <a:lnTo>
                    <a:pt x="433336" y="366991"/>
                  </a:lnTo>
                  <a:lnTo>
                    <a:pt x="434378" y="330022"/>
                  </a:lnTo>
                  <a:lnTo>
                    <a:pt x="432219" y="260934"/>
                  </a:lnTo>
                  <a:lnTo>
                    <a:pt x="417576" y="198602"/>
                  </a:lnTo>
                  <a:lnTo>
                    <a:pt x="399923" y="165303"/>
                  </a:lnTo>
                  <a:lnTo>
                    <a:pt x="399707" y="165430"/>
                  </a:lnTo>
                  <a:lnTo>
                    <a:pt x="394055" y="137731"/>
                  </a:lnTo>
                  <a:lnTo>
                    <a:pt x="372859" y="93230"/>
                  </a:lnTo>
                  <a:lnTo>
                    <a:pt x="382003" y="99377"/>
                  </a:lnTo>
                  <a:lnTo>
                    <a:pt x="405320" y="120599"/>
                  </a:lnTo>
                  <a:lnTo>
                    <a:pt x="446557" y="168656"/>
                  </a:lnTo>
                  <a:lnTo>
                    <a:pt x="484479" y="224383"/>
                  </a:lnTo>
                  <a:lnTo>
                    <a:pt x="513422" y="285229"/>
                  </a:lnTo>
                  <a:lnTo>
                    <a:pt x="534136" y="346214"/>
                  </a:lnTo>
                  <a:lnTo>
                    <a:pt x="552183" y="408038"/>
                  </a:lnTo>
                  <a:lnTo>
                    <a:pt x="561530" y="439013"/>
                  </a:lnTo>
                  <a:lnTo>
                    <a:pt x="571652" y="469633"/>
                  </a:lnTo>
                  <a:lnTo>
                    <a:pt x="582764" y="499910"/>
                  </a:lnTo>
                  <a:lnTo>
                    <a:pt x="595134" y="529805"/>
                  </a:lnTo>
                  <a:lnTo>
                    <a:pt x="601980" y="546265"/>
                  </a:lnTo>
                  <a:lnTo>
                    <a:pt x="607593" y="562952"/>
                  </a:lnTo>
                  <a:lnTo>
                    <a:pt x="611289" y="580085"/>
                  </a:lnTo>
                  <a:lnTo>
                    <a:pt x="612355" y="597890"/>
                  </a:lnTo>
                  <a:lnTo>
                    <a:pt x="612355" y="549783"/>
                  </a:lnTo>
                  <a:lnTo>
                    <a:pt x="608330" y="539000"/>
                  </a:lnTo>
                  <a:lnTo>
                    <a:pt x="594614" y="507428"/>
                  </a:lnTo>
                  <a:lnTo>
                    <a:pt x="588162" y="491286"/>
                  </a:lnTo>
                  <a:lnTo>
                    <a:pt x="571233" y="441972"/>
                  </a:lnTo>
                  <a:lnTo>
                    <a:pt x="551967" y="376567"/>
                  </a:lnTo>
                  <a:lnTo>
                    <a:pt x="542315" y="343877"/>
                  </a:lnTo>
                  <a:lnTo>
                    <a:pt x="518528" y="275450"/>
                  </a:lnTo>
                  <a:lnTo>
                    <a:pt x="502805" y="240690"/>
                  </a:lnTo>
                  <a:lnTo>
                    <a:pt x="484327" y="207352"/>
                  </a:lnTo>
                  <a:lnTo>
                    <a:pt x="462686" y="175628"/>
                  </a:lnTo>
                  <a:lnTo>
                    <a:pt x="416458" y="119532"/>
                  </a:lnTo>
                  <a:lnTo>
                    <a:pt x="359994" y="74333"/>
                  </a:lnTo>
                  <a:lnTo>
                    <a:pt x="355206" y="71678"/>
                  </a:lnTo>
                  <a:lnTo>
                    <a:pt x="340855" y="54279"/>
                  </a:lnTo>
                  <a:lnTo>
                    <a:pt x="299478" y="24295"/>
                  </a:lnTo>
                  <a:lnTo>
                    <a:pt x="252857" y="6121"/>
                  </a:lnTo>
                  <a:lnTo>
                    <a:pt x="203885" y="0"/>
                  </a:lnTo>
                  <a:lnTo>
                    <a:pt x="155028" y="5638"/>
                  </a:lnTo>
                  <a:lnTo>
                    <a:pt x="108750" y="22720"/>
                  </a:lnTo>
                  <a:lnTo>
                    <a:pt x="67487" y="50952"/>
                  </a:lnTo>
                  <a:lnTo>
                    <a:pt x="24282" y="105549"/>
                  </a:lnTo>
                  <a:lnTo>
                    <a:pt x="3340" y="166217"/>
                  </a:lnTo>
                  <a:lnTo>
                    <a:pt x="2832" y="166065"/>
                  </a:lnTo>
                  <a:lnTo>
                    <a:pt x="2070" y="171462"/>
                  </a:lnTo>
                  <a:lnTo>
                    <a:pt x="1257" y="176809"/>
                  </a:lnTo>
                  <a:lnTo>
                    <a:pt x="1524" y="176885"/>
                  </a:lnTo>
                  <a:lnTo>
                    <a:pt x="406" y="188010"/>
                  </a:lnTo>
                  <a:lnTo>
                    <a:pt x="0" y="204520"/>
                  </a:lnTo>
                  <a:lnTo>
                    <a:pt x="876" y="221018"/>
                  </a:lnTo>
                  <a:lnTo>
                    <a:pt x="3022" y="237502"/>
                  </a:lnTo>
                  <a:lnTo>
                    <a:pt x="3937" y="242874"/>
                  </a:lnTo>
                  <a:lnTo>
                    <a:pt x="12141" y="240601"/>
                  </a:lnTo>
                  <a:lnTo>
                    <a:pt x="11239" y="235242"/>
                  </a:lnTo>
                  <a:lnTo>
                    <a:pt x="9232" y="219913"/>
                  </a:lnTo>
                  <a:lnTo>
                    <a:pt x="8394" y="204520"/>
                  </a:lnTo>
                  <a:lnTo>
                    <a:pt x="8750" y="189103"/>
                  </a:lnTo>
                  <a:lnTo>
                    <a:pt x="10287" y="173723"/>
                  </a:lnTo>
                  <a:lnTo>
                    <a:pt x="23152" y="128130"/>
                  </a:lnTo>
                  <a:lnTo>
                    <a:pt x="46177" y="87541"/>
                  </a:lnTo>
                  <a:lnTo>
                    <a:pt x="77927" y="53619"/>
                  </a:lnTo>
                  <a:lnTo>
                    <a:pt x="116967" y="28003"/>
                  </a:lnTo>
                  <a:lnTo>
                    <a:pt x="161874" y="12357"/>
                  </a:lnTo>
                  <a:lnTo>
                    <a:pt x="209105" y="8343"/>
                  </a:lnTo>
                  <a:lnTo>
                    <a:pt x="255257" y="15748"/>
                  </a:lnTo>
                  <a:lnTo>
                    <a:pt x="298208" y="33693"/>
                  </a:lnTo>
                  <a:lnTo>
                    <a:pt x="335876" y="61277"/>
                  </a:lnTo>
                  <a:lnTo>
                    <a:pt x="366128" y="97612"/>
                  </a:lnTo>
                  <a:lnTo>
                    <a:pt x="392684" y="163906"/>
                  </a:lnTo>
                  <a:lnTo>
                    <a:pt x="393230" y="169164"/>
                  </a:lnTo>
                  <a:lnTo>
                    <a:pt x="392557" y="169545"/>
                  </a:lnTo>
                  <a:lnTo>
                    <a:pt x="393407" y="170891"/>
                  </a:lnTo>
                  <a:lnTo>
                    <a:pt x="396392" y="199440"/>
                  </a:lnTo>
                  <a:lnTo>
                    <a:pt x="393585" y="235318"/>
                  </a:lnTo>
                  <a:lnTo>
                    <a:pt x="392684" y="240652"/>
                  </a:lnTo>
                  <a:lnTo>
                    <a:pt x="400888" y="242951"/>
                  </a:lnTo>
                  <a:lnTo>
                    <a:pt x="401802" y="237566"/>
                  </a:lnTo>
                  <a:lnTo>
                    <a:pt x="403885" y="190690"/>
                  </a:lnTo>
                  <a:lnTo>
                    <a:pt x="410248" y="203225"/>
                  </a:lnTo>
                  <a:lnTo>
                    <a:pt x="419404" y="234188"/>
                  </a:lnTo>
                  <a:lnTo>
                    <a:pt x="424205" y="266293"/>
                  </a:lnTo>
                  <a:lnTo>
                    <a:pt x="425843" y="298805"/>
                  </a:lnTo>
                  <a:lnTo>
                    <a:pt x="425716" y="334302"/>
                  </a:lnTo>
                  <a:lnTo>
                    <a:pt x="424649" y="369836"/>
                  </a:lnTo>
                  <a:lnTo>
                    <a:pt x="423138" y="405371"/>
                  </a:lnTo>
                  <a:lnTo>
                    <a:pt x="422922" y="410514"/>
                  </a:lnTo>
                  <a:lnTo>
                    <a:pt x="407174" y="363689"/>
                  </a:lnTo>
                  <a:lnTo>
                    <a:pt x="369951" y="313575"/>
                  </a:lnTo>
                  <a:lnTo>
                    <a:pt x="365798" y="310045"/>
                  </a:lnTo>
                  <a:lnTo>
                    <a:pt x="359740" y="316026"/>
                  </a:lnTo>
                  <a:lnTo>
                    <a:pt x="363918" y="319582"/>
                  </a:lnTo>
                  <a:lnTo>
                    <a:pt x="385140" y="342798"/>
                  </a:lnTo>
                  <a:lnTo>
                    <a:pt x="400596" y="369760"/>
                  </a:lnTo>
                  <a:lnTo>
                    <a:pt x="411441" y="399161"/>
                  </a:lnTo>
                  <a:lnTo>
                    <a:pt x="418820" y="429691"/>
                  </a:lnTo>
                  <a:lnTo>
                    <a:pt x="421500" y="445554"/>
                  </a:lnTo>
                  <a:lnTo>
                    <a:pt x="421474" y="446316"/>
                  </a:lnTo>
                  <a:lnTo>
                    <a:pt x="421627" y="446316"/>
                  </a:lnTo>
                  <a:lnTo>
                    <a:pt x="425069" y="466648"/>
                  </a:lnTo>
                  <a:lnTo>
                    <a:pt x="429831" y="503872"/>
                  </a:lnTo>
                  <a:lnTo>
                    <a:pt x="433793" y="541210"/>
                  </a:lnTo>
                  <a:lnTo>
                    <a:pt x="437642" y="578497"/>
                  </a:lnTo>
                  <a:lnTo>
                    <a:pt x="441921" y="616318"/>
                  </a:lnTo>
                  <a:lnTo>
                    <a:pt x="452640" y="691680"/>
                  </a:lnTo>
                  <a:lnTo>
                    <a:pt x="462749" y="741680"/>
                  </a:lnTo>
                  <a:lnTo>
                    <a:pt x="478624" y="776960"/>
                  </a:lnTo>
                  <a:lnTo>
                    <a:pt x="512851" y="792607"/>
                  </a:lnTo>
                  <a:lnTo>
                    <a:pt x="526046" y="790028"/>
                  </a:lnTo>
                  <a:lnTo>
                    <a:pt x="570179" y="755027"/>
                  </a:lnTo>
                  <a:lnTo>
                    <a:pt x="595934" y="703935"/>
                  </a:lnTo>
                  <a:lnTo>
                    <a:pt x="609765" y="658710"/>
                  </a:lnTo>
                  <a:lnTo>
                    <a:pt x="620166" y="607796"/>
                  </a:lnTo>
                  <a:lnTo>
                    <a:pt x="620750" y="589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12273" y="2766257"/>
            <a:ext cx="4876800" cy="10009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925194" marR="581025" indent="-3175">
              <a:lnSpc>
                <a:spcPts val="2490"/>
              </a:lnSpc>
            </a:pPr>
            <a:r>
              <a:rPr sz="2100" dirty="0">
                <a:solidFill>
                  <a:srgbClr val="FFFFFF"/>
                </a:solidFill>
                <a:cs typeface="Arial Black"/>
              </a:rPr>
              <a:t>Снижение численности  безнадзорных животных</a:t>
            </a:r>
            <a:endParaRPr sz="2100" dirty="0"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1940" y="3210063"/>
            <a:ext cx="3164840" cy="6604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1750" marR="5080" indent="-19685">
              <a:lnSpc>
                <a:spcPts val="2490"/>
              </a:lnSpc>
              <a:spcBef>
                <a:spcPts val="200"/>
              </a:spcBef>
            </a:pPr>
            <a:r>
              <a:rPr sz="2100" dirty="0">
                <a:solidFill>
                  <a:srgbClr val="FFFFFF"/>
                </a:solidFill>
                <a:cs typeface="Arial Black"/>
              </a:rPr>
              <a:t>Устранение </a:t>
            </a:r>
            <a:r>
              <a:rPr sz="2100" dirty="0" err="1">
                <a:solidFill>
                  <a:srgbClr val="FFFFFF"/>
                </a:solidFill>
                <a:cs typeface="Arial Black"/>
              </a:rPr>
              <a:t>агрессии</a:t>
            </a:r>
            <a:r>
              <a:rPr sz="2100" dirty="0">
                <a:solidFill>
                  <a:srgbClr val="FFFFFF"/>
                </a:solidFill>
                <a:cs typeface="Arial Black"/>
              </a:rPr>
              <a:t> </a:t>
            </a:r>
            <a:r>
              <a:rPr sz="2100" dirty="0" err="1">
                <a:solidFill>
                  <a:srgbClr val="FFFFFF"/>
                </a:solidFill>
                <a:cs typeface="Arial Black"/>
              </a:rPr>
              <a:t>при</a:t>
            </a:r>
            <a:r>
              <a:rPr sz="2100" dirty="0">
                <a:solidFill>
                  <a:srgbClr val="FFFFFF"/>
                </a:solidFill>
                <a:cs typeface="Arial Black"/>
              </a:rPr>
              <a:t> защите потомства</a:t>
            </a:r>
            <a:endParaRPr sz="2100" dirty="0"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60899" y="5653276"/>
            <a:ext cx="4876800" cy="10009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827405" marR="815340" indent="33655">
              <a:lnSpc>
                <a:spcPts val="2490"/>
              </a:lnSpc>
            </a:pPr>
            <a:r>
              <a:rPr sz="2100" dirty="0" err="1">
                <a:solidFill>
                  <a:srgbClr val="FFFFFF"/>
                </a:solidFill>
                <a:cs typeface="Arial Black"/>
              </a:rPr>
              <a:t>Устранение</a:t>
            </a:r>
            <a:r>
              <a:rPr sz="2100" dirty="0">
                <a:solidFill>
                  <a:srgbClr val="FFFFFF"/>
                </a:solidFill>
                <a:cs typeface="Arial Black"/>
              </a:rPr>
              <a:t> </a:t>
            </a:r>
            <a:r>
              <a:rPr sz="2100" dirty="0" err="1">
                <a:solidFill>
                  <a:srgbClr val="FFFFFF"/>
                </a:solidFill>
                <a:cs typeface="Arial Black"/>
              </a:rPr>
              <a:t>агрессии</a:t>
            </a:r>
            <a:r>
              <a:rPr sz="2100" dirty="0">
                <a:solidFill>
                  <a:srgbClr val="FFFFFF"/>
                </a:solidFill>
                <a:cs typeface="Arial Black"/>
              </a:rPr>
              <a:t> во время размножения</a:t>
            </a:r>
            <a:endParaRPr sz="2100" dirty="0"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60721" y="7079070"/>
            <a:ext cx="5064760" cy="9874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indent="-635" algn="ctr">
              <a:lnSpc>
                <a:spcPts val="2490"/>
              </a:lnSpc>
              <a:spcBef>
                <a:spcPts val="200"/>
              </a:spcBef>
            </a:pPr>
            <a:r>
              <a:rPr sz="2100" dirty="0">
                <a:cs typeface="Arial Black"/>
              </a:rPr>
              <a:t>Пик агрессии безнадзорных  кобелей к людям приходится на  период спаривания  (исследование С.К. Пал, 1998/99 гг.)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28870" y="8785697"/>
            <a:ext cx="112826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8815" algn="ctr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cs typeface="Arial"/>
              </a:rPr>
              <a:t>ОСВВ ликвидирует основные причины агрессивного  поведения безнадзорных животных по отношению к людям</a:t>
            </a:r>
            <a:endParaRPr sz="2800" dirty="0"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09791" y="4596587"/>
            <a:ext cx="79057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dirty="0">
                <a:cs typeface="Arial"/>
              </a:rPr>
              <a:t>ОСВВ</a:t>
            </a:r>
            <a:endParaRPr sz="2100" dirty="0"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12753" y="6059663"/>
            <a:ext cx="251587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97535" marR="5080" indent="-585470" algn="ctr">
              <a:lnSpc>
                <a:spcPct val="100000"/>
              </a:lnSpc>
              <a:spcBef>
                <a:spcPts val="130"/>
              </a:spcBef>
            </a:pPr>
            <a:r>
              <a:rPr sz="1800" dirty="0" err="1">
                <a:cs typeface="Arial Black"/>
              </a:rPr>
              <a:t>Снижение</a:t>
            </a:r>
            <a:r>
              <a:rPr sz="1800" dirty="0">
                <a:cs typeface="Arial Black"/>
              </a:rPr>
              <a:t> </a:t>
            </a:r>
            <a:r>
              <a:rPr sz="1800" dirty="0" err="1">
                <a:cs typeface="Arial Black"/>
              </a:rPr>
              <a:t>агрессии</a:t>
            </a:r>
            <a:endParaRPr lang="ru-RU" dirty="0">
              <a:cs typeface="Arial Black"/>
            </a:endParaRPr>
          </a:p>
          <a:p>
            <a:pPr marL="597535" marR="5080" indent="-585470" algn="ctr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cs typeface="Arial Black"/>
              </a:rPr>
              <a:t>БЖ к людям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246600" y="9237377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1</a:t>
            </a:r>
            <a:r>
              <a:rPr sz="3400" spc="-5" dirty="0">
                <a:latin typeface="Eras Medium ITC"/>
                <a:cs typeface="Eras Medium ITC"/>
              </a:rPr>
              <a:t>3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4218" y="1"/>
            <a:ext cx="16764000" cy="1677035"/>
          </a:xfrm>
          <a:custGeom>
            <a:avLst/>
            <a:gdLst/>
            <a:ahLst/>
            <a:cxnLst/>
            <a:rect l="l" t="t" r="r" b="b"/>
            <a:pathLst>
              <a:path w="16764000" h="1677035">
                <a:moveTo>
                  <a:pt x="0" y="0"/>
                </a:moveTo>
                <a:lnTo>
                  <a:pt x="16763999" y="0"/>
                </a:lnTo>
                <a:lnTo>
                  <a:pt x="16763999" y="1676891"/>
                </a:lnTo>
                <a:lnTo>
                  <a:pt x="0" y="1676891"/>
                </a:lnTo>
                <a:lnTo>
                  <a:pt x="0" y="0"/>
                </a:lnTo>
                <a:close/>
              </a:path>
            </a:pathLst>
          </a:custGeom>
          <a:solidFill>
            <a:srgbClr val="F1B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572649" y="165456"/>
            <a:ext cx="11142980" cy="111055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34845" marR="5080" indent="-1922780">
              <a:lnSpc>
                <a:spcPts val="4050"/>
              </a:lnSpc>
              <a:spcBef>
                <a:spcPts val="459"/>
              </a:spcBef>
            </a:pPr>
            <a:r>
              <a:rPr sz="3600" dirty="0">
                <a:latin typeface="+mn-lt"/>
              </a:rPr>
              <a:t>ОСНОВНЫЕ НАПРЯЖЁННЫЕ ТОЧКИ, СВЯЗАННЫЕ  С БЕЗДОМНЫМИ ЖИВОТНЫМИ</a:t>
            </a:r>
          </a:p>
        </p:txBody>
      </p:sp>
      <p:sp>
        <p:nvSpPr>
          <p:cNvPr id="27" name="object 27"/>
          <p:cNvSpPr/>
          <p:nvPr/>
        </p:nvSpPr>
        <p:spPr>
          <a:xfrm>
            <a:off x="2090405" y="3044468"/>
            <a:ext cx="847725" cy="629285"/>
          </a:xfrm>
          <a:custGeom>
            <a:avLst/>
            <a:gdLst/>
            <a:ahLst/>
            <a:cxnLst/>
            <a:rect l="l" t="t" r="r" b="b"/>
            <a:pathLst>
              <a:path w="847725" h="629285">
                <a:moveTo>
                  <a:pt x="207907" y="628850"/>
                </a:moveTo>
                <a:lnTo>
                  <a:pt x="189079" y="610882"/>
                </a:lnTo>
                <a:lnTo>
                  <a:pt x="183291" y="584907"/>
                </a:lnTo>
                <a:lnTo>
                  <a:pt x="183666" y="555091"/>
                </a:lnTo>
                <a:lnTo>
                  <a:pt x="183325" y="525596"/>
                </a:lnTo>
                <a:lnTo>
                  <a:pt x="178985" y="501632"/>
                </a:lnTo>
                <a:lnTo>
                  <a:pt x="178790" y="479273"/>
                </a:lnTo>
                <a:lnTo>
                  <a:pt x="180393" y="462753"/>
                </a:lnTo>
                <a:lnTo>
                  <a:pt x="181448" y="456305"/>
                </a:lnTo>
                <a:lnTo>
                  <a:pt x="202867" y="428296"/>
                </a:lnTo>
                <a:lnTo>
                  <a:pt x="213589" y="404924"/>
                </a:lnTo>
                <a:lnTo>
                  <a:pt x="213210" y="347040"/>
                </a:lnTo>
                <a:lnTo>
                  <a:pt x="201332" y="315909"/>
                </a:lnTo>
                <a:lnTo>
                  <a:pt x="197846" y="305178"/>
                </a:lnTo>
                <a:lnTo>
                  <a:pt x="188745" y="265341"/>
                </a:lnTo>
                <a:lnTo>
                  <a:pt x="187674" y="250502"/>
                </a:lnTo>
                <a:lnTo>
                  <a:pt x="187753" y="249534"/>
                </a:lnTo>
                <a:lnTo>
                  <a:pt x="187896" y="248583"/>
                </a:lnTo>
                <a:lnTo>
                  <a:pt x="181824" y="251705"/>
                </a:lnTo>
                <a:lnTo>
                  <a:pt x="175625" y="254633"/>
                </a:lnTo>
                <a:lnTo>
                  <a:pt x="169734" y="258259"/>
                </a:lnTo>
                <a:lnTo>
                  <a:pt x="151916" y="271691"/>
                </a:lnTo>
                <a:lnTo>
                  <a:pt x="133733" y="288953"/>
                </a:lnTo>
                <a:lnTo>
                  <a:pt x="114147" y="305716"/>
                </a:lnTo>
                <a:lnTo>
                  <a:pt x="92121" y="317651"/>
                </a:lnTo>
                <a:lnTo>
                  <a:pt x="81422" y="321642"/>
                </a:lnTo>
                <a:lnTo>
                  <a:pt x="70312" y="323529"/>
                </a:lnTo>
                <a:lnTo>
                  <a:pt x="58978" y="324036"/>
                </a:lnTo>
                <a:lnTo>
                  <a:pt x="47607" y="323880"/>
                </a:lnTo>
                <a:lnTo>
                  <a:pt x="32292" y="322438"/>
                </a:lnTo>
                <a:lnTo>
                  <a:pt x="14303" y="318148"/>
                </a:lnTo>
                <a:lnTo>
                  <a:pt x="1064" y="311333"/>
                </a:lnTo>
                <a:lnTo>
                  <a:pt x="0" y="302316"/>
                </a:lnTo>
                <a:lnTo>
                  <a:pt x="46760" y="302316"/>
                </a:lnTo>
                <a:lnTo>
                  <a:pt x="67529" y="300428"/>
                </a:lnTo>
                <a:lnTo>
                  <a:pt x="85796" y="292975"/>
                </a:lnTo>
                <a:lnTo>
                  <a:pt x="102561" y="281187"/>
                </a:lnTo>
                <a:lnTo>
                  <a:pt x="118827" y="266292"/>
                </a:lnTo>
                <a:lnTo>
                  <a:pt x="152951" y="234273"/>
                </a:lnTo>
                <a:lnTo>
                  <a:pt x="189861" y="203272"/>
                </a:lnTo>
                <a:lnTo>
                  <a:pt x="231457" y="178721"/>
                </a:lnTo>
                <a:lnTo>
                  <a:pt x="279635" y="166056"/>
                </a:lnTo>
                <a:lnTo>
                  <a:pt x="291444" y="163502"/>
                </a:lnTo>
                <a:lnTo>
                  <a:pt x="303642" y="163053"/>
                </a:lnTo>
                <a:lnTo>
                  <a:pt x="315953" y="163869"/>
                </a:lnTo>
                <a:lnTo>
                  <a:pt x="328101" y="165108"/>
                </a:lnTo>
                <a:lnTo>
                  <a:pt x="338048" y="164850"/>
                </a:lnTo>
                <a:lnTo>
                  <a:pt x="353546" y="164075"/>
                </a:lnTo>
                <a:lnTo>
                  <a:pt x="370567" y="163867"/>
                </a:lnTo>
                <a:lnTo>
                  <a:pt x="385086" y="165310"/>
                </a:lnTo>
                <a:lnTo>
                  <a:pt x="388447" y="165270"/>
                </a:lnTo>
                <a:lnTo>
                  <a:pt x="392109" y="165777"/>
                </a:lnTo>
                <a:lnTo>
                  <a:pt x="396122" y="166968"/>
                </a:lnTo>
                <a:lnTo>
                  <a:pt x="414857" y="166572"/>
                </a:lnTo>
                <a:lnTo>
                  <a:pt x="433401" y="164256"/>
                </a:lnTo>
                <a:lnTo>
                  <a:pt x="451938" y="161789"/>
                </a:lnTo>
                <a:lnTo>
                  <a:pt x="470652" y="160939"/>
                </a:lnTo>
                <a:lnTo>
                  <a:pt x="492242" y="155834"/>
                </a:lnTo>
                <a:lnTo>
                  <a:pt x="514209" y="150792"/>
                </a:lnTo>
                <a:lnTo>
                  <a:pt x="535718" y="144556"/>
                </a:lnTo>
                <a:lnTo>
                  <a:pt x="571026" y="127580"/>
                </a:lnTo>
                <a:lnTo>
                  <a:pt x="606415" y="88902"/>
                </a:lnTo>
                <a:lnTo>
                  <a:pt x="615058" y="71697"/>
                </a:lnTo>
                <a:lnTo>
                  <a:pt x="624808" y="55351"/>
                </a:lnTo>
                <a:lnTo>
                  <a:pt x="636181" y="40119"/>
                </a:lnTo>
                <a:lnTo>
                  <a:pt x="649690" y="26253"/>
                </a:lnTo>
                <a:lnTo>
                  <a:pt x="652645" y="18382"/>
                </a:lnTo>
                <a:lnTo>
                  <a:pt x="656440" y="13686"/>
                </a:lnTo>
                <a:lnTo>
                  <a:pt x="660740" y="11348"/>
                </a:lnTo>
                <a:lnTo>
                  <a:pt x="661517" y="5869"/>
                </a:lnTo>
                <a:lnTo>
                  <a:pt x="671358" y="4519"/>
                </a:lnTo>
                <a:lnTo>
                  <a:pt x="675594" y="752"/>
                </a:lnTo>
                <a:lnTo>
                  <a:pt x="686970" y="386"/>
                </a:lnTo>
                <a:lnTo>
                  <a:pt x="698391" y="364"/>
                </a:lnTo>
                <a:lnTo>
                  <a:pt x="709827" y="450"/>
                </a:lnTo>
                <a:lnTo>
                  <a:pt x="721247" y="409"/>
                </a:lnTo>
                <a:lnTo>
                  <a:pt x="723183" y="123"/>
                </a:lnTo>
                <a:lnTo>
                  <a:pt x="725029" y="0"/>
                </a:lnTo>
                <a:lnTo>
                  <a:pt x="734536" y="79"/>
                </a:lnTo>
                <a:lnTo>
                  <a:pt x="741051" y="2725"/>
                </a:lnTo>
                <a:lnTo>
                  <a:pt x="748442" y="5919"/>
                </a:lnTo>
                <a:lnTo>
                  <a:pt x="750028" y="9650"/>
                </a:lnTo>
                <a:lnTo>
                  <a:pt x="760768" y="11788"/>
                </a:lnTo>
                <a:lnTo>
                  <a:pt x="763226" y="17774"/>
                </a:lnTo>
                <a:lnTo>
                  <a:pt x="768049" y="23240"/>
                </a:lnTo>
                <a:lnTo>
                  <a:pt x="779035" y="24322"/>
                </a:lnTo>
                <a:lnTo>
                  <a:pt x="777090" y="33664"/>
                </a:lnTo>
                <a:lnTo>
                  <a:pt x="778993" y="39540"/>
                </a:lnTo>
                <a:lnTo>
                  <a:pt x="779170" y="45974"/>
                </a:lnTo>
                <a:lnTo>
                  <a:pt x="780096" y="51989"/>
                </a:lnTo>
                <a:lnTo>
                  <a:pt x="784248" y="56604"/>
                </a:lnTo>
                <a:lnTo>
                  <a:pt x="790997" y="61756"/>
                </a:lnTo>
                <a:lnTo>
                  <a:pt x="798457" y="64852"/>
                </a:lnTo>
                <a:lnTo>
                  <a:pt x="805276" y="69497"/>
                </a:lnTo>
                <a:lnTo>
                  <a:pt x="811771" y="73501"/>
                </a:lnTo>
                <a:lnTo>
                  <a:pt x="817943" y="78186"/>
                </a:lnTo>
                <a:lnTo>
                  <a:pt x="824313" y="82398"/>
                </a:lnTo>
                <a:lnTo>
                  <a:pt x="831404" y="84988"/>
                </a:lnTo>
                <a:lnTo>
                  <a:pt x="835284" y="88313"/>
                </a:lnTo>
                <a:lnTo>
                  <a:pt x="843165" y="92393"/>
                </a:lnTo>
                <a:lnTo>
                  <a:pt x="845415" y="97196"/>
                </a:lnTo>
                <a:lnTo>
                  <a:pt x="847203" y="103746"/>
                </a:lnTo>
                <a:lnTo>
                  <a:pt x="841186" y="107540"/>
                </a:lnTo>
                <a:lnTo>
                  <a:pt x="837004" y="111819"/>
                </a:lnTo>
                <a:lnTo>
                  <a:pt x="835501" y="118333"/>
                </a:lnTo>
                <a:lnTo>
                  <a:pt x="833113" y="124533"/>
                </a:lnTo>
                <a:lnTo>
                  <a:pt x="830184" y="130503"/>
                </a:lnTo>
                <a:lnTo>
                  <a:pt x="827056" y="136327"/>
                </a:lnTo>
                <a:lnTo>
                  <a:pt x="823952" y="143985"/>
                </a:lnTo>
                <a:lnTo>
                  <a:pt x="816415" y="147292"/>
                </a:lnTo>
                <a:lnTo>
                  <a:pt x="809583" y="150505"/>
                </a:lnTo>
                <a:lnTo>
                  <a:pt x="802989" y="152753"/>
                </a:lnTo>
                <a:lnTo>
                  <a:pt x="796104" y="154269"/>
                </a:lnTo>
                <a:lnTo>
                  <a:pt x="789002" y="155016"/>
                </a:lnTo>
                <a:lnTo>
                  <a:pt x="781762" y="154955"/>
                </a:lnTo>
                <a:lnTo>
                  <a:pt x="772116" y="154283"/>
                </a:lnTo>
                <a:lnTo>
                  <a:pt x="769031" y="155975"/>
                </a:lnTo>
                <a:lnTo>
                  <a:pt x="760241" y="156134"/>
                </a:lnTo>
                <a:lnTo>
                  <a:pt x="753811" y="155645"/>
                </a:lnTo>
                <a:lnTo>
                  <a:pt x="746098" y="157264"/>
                </a:lnTo>
                <a:lnTo>
                  <a:pt x="743949" y="154960"/>
                </a:lnTo>
                <a:lnTo>
                  <a:pt x="741465" y="154960"/>
                </a:lnTo>
                <a:lnTo>
                  <a:pt x="740947" y="155242"/>
                </a:lnTo>
                <a:lnTo>
                  <a:pt x="740380" y="154677"/>
                </a:lnTo>
                <a:lnTo>
                  <a:pt x="740947" y="154045"/>
                </a:lnTo>
                <a:lnTo>
                  <a:pt x="740380" y="153480"/>
                </a:lnTo>
                <a:lnTo>
                  <a:pt x="739745" y="154045"/>
                </a:lnTo>
                <a:lnTo>
                  <a:pt x="739178" y="153480"/>
                </a:lnTo>
                <a:lnTo>
                  <a:pt x="739745" y="152847"/>
                </a:lnTo>
                <a:lnTo>
                  <a:pt x="739178" y="152282"/>
                </a:lnTo>
                <a:lnTo>
                  <a:pt x="738543" y="152847"/>
                </a:lnTo>
                <a:lnTo>
                  <a:pt x="737976" y="152282"/>
                </a:lnTo>
                <a:lnTo>
                  <a:pt x="738439" y="151724"/>
                </a:lnTo>
                <a:lnTo>
                  <a:pt x="738006" y="150862"/>
                </a:lnTo>
                <a:lnTo>
                  <a:pt x="737311" y="150674"/>
                </a:lnTo>
                <a:lnTo>
                  <a:pt x="736999" y="150052"/>
                </a:lnTo>
                <a:lnTo>
                  <a:pt x="736979" y="149787"/>
                </a:lnTo>
                <a:lnTo>
                  <a:pt x="726372" y="161518"/>
                </a:lnTo>
                <a:lnTo>
                  <a:pt x="715686" y="173166"/>
                </a:lnTo>
                <a:lnTo>
                  <a:pt x="707220" y="185993"/>
                </a:lnTo>
                <a:lnTo>
                  <a:pt x="703270" y="201259"/>
                </a:lnTo>
                <a:lnTo>
                  <a:pt x="696353" y="218159"/>
                </a:lnTo>
                <a:lnTo>
                  <a:pt x="689119" y="234535"/>
                </a:lnTo>
                <a:lnTo>
                  <a:pt x="682979" y="251053"/>
                </a:lnTo>
                <a:lnTo>
                  <a:pt x="679342" y="268378"/>
                </a:lnTo>
                <a:lnTo>
                  <a:pt x="676164" y="289076"/>
                </a:lnTo>
                <a:lnTo>
                  <a:pt x="669297" y="308756"/>
                </a:lnTo>
                <a:lnTo>
                  <a:pt x="660263" y="327725"/>
                </a:lnTo>
                <a:lnTo>
                  <a:pt x="650585" y="346287"/>
                </a:lnTo>
                <a:lnTo>
                  <a:pt x="637866" y="363106"/>
                </a:lnTo>
                <a:lnTo>
                  <a:pt x="626092" y="380578"/>
                </a:lnTo>
                <a:lnTo>
                  <a:pt x="608185" y="418497"/>
                </a:lnTo>
                <a:lnTo>
                  <a:pt x="597321" y="474346"/>
                </a:lnTo>
                <a:lnTo>
                  <a:pt x="592772" y="492807"/>
                </a:lnTo>
                <a:lnTo>
                  <a:pt x="592802" y="526046"/>
                </a:lnTo>
                <a:lnTo>
                  <a:pt x="592500" y="542629"/>
                </a:lnTo>
                <a:lnTo>
                  <a:pt x="591566" y="559132"/>
                </a:lnTo>
                <a:lnTo>
                  <a:pt x="592993" y="578172"/>
                </a:lnTo>
                <a:lnTo>
                  <a:pt x="607171" y="589869"/>
                </a:lnTo>
                <a:lnTo>
                  <a:pt x="623063" y="601401"/>
                </a:lnTo>
                <a:lnTo>
                  <a:pt x="629630" y="619947"/>
                </a:lnTo>
                <a:lnTo>
                  <a:pt x="613252" y="623336"/>
                </a:lnTo>
                <a:lnTo>
                  <a:pt x="595688" y="624750"/>
                </a:lnTo>
                <a:lnTo>
                  <a:pt x="577920" y="623813"/>
                </a:lnTo>
                <a:lnTo>
                  <a:pt x="554252" y="586852"/>
                </a:lnTo>
                <a:lnTo>
                  <a:pt x="551426" y="551905"/>
                </a:lnTo>
                <a:lnTo>
                  <a:pt x="548483" y="530876"/>
                </a:lnTo>
                <a:lnTo>
                  <a:pt x="546645" y="509769"/>
                </a:lnTo>
                <a:lnTo>
                  <a:pt x="545623" y="488575"/>
                </a:lnTo>
                <a:lnTo>
                  <a:pt x="545126" y="467284"/>
                </a:lnTo>
                <a:lnTo>
                  <a:pt x="544261" y="447514"/>
                </a:lnTo>
                <a:lnTo>
                  <a:pt x="542204" y="427818"/>
                </a:lnTo>
                <a:lnTo>
                  <a:pt x="539992" y="408144"/>
                </a:lnTo>
                <a:lnTo>
                  <a:pt x="538665" y="388440"/>
                </a:lnTo>
                <a:lnTo>
                  <a:pt x="527606" y="383533"/>
                </a:lnTo>
                <a:lnTo>
                  <a:pt x="511633" y="381378"/>
                </a:lnTo>
                <a:lnTo>
                  <a:pt x="494640" y="378410"/>
                </a:lnTo>
                <a:lnTo>
                  <a:pt x="480524" y="371065"/>
                </a:lnTo>
                <a:lnTo>
                  <a:pt x="460949" y="367604"/>
                </a:lnTo>
                <a:lnTo>
                  <a:pt x="441738" y="362556"/>
                </a:lnTo>
                <a:lnTo>
                  <a:pt x="423181" y="355549"/>
                </a:lnTo>
                <a:lnTo>
                  <a:pt x="405566" y="346210"/>
                </a:lnTo>
                <a:lnTo>
                  <a:pt x="400676" y="343229"/>
                </a:lnTo>
                <a:lnTo>
                  <a:pt x="394221" y="341152"/>
                </a:lnTo>
                <a:lnTo>
                  <a:pt x="387111" y="339420"/>
                </a:lnTo>
                <a:lnTo>
                  <a:pt x="386952" y="354541"/>
                </a:lnTo>
                <a:lnTo>
                  <a:pt x="372283" y="353990"/>
                </a:lnTo>
                <a:lnTo>
                  <a:pt x="352728" y="351438"/>
                </a:lnTo>
                <a:lnTo>
                  <a:pt x="337909" y="360557"/>
                </a:lnTo>
                <a:lnTo>
                  <a:pt x="335332" y="365273"/>
                </a:lnTo>
                <a:lnTo>
                  <a:pt x="328141" y="377464"/>
                </a:lnTo>
                <a:lnTo>
                  <a:pt x="317151" y="394192"/>
                </a:lnTo>
                <a:lnTo>
                  <a:pt x="303174" y="412521"/>
                </a:lnTo>
                <a:lnTo>
                  <a:pt x="295017" y="420086"/>
                </a:lnTo>
                <a:lnTo>
                  <a:pt x="287115" y="427948"/>
                </a:lnTo>
                <a:lnTo>
                  <a:pt x="279520" y="436014"/>
                </a:lnTo>
                <a:lnTo>
                  <a:pt x="272282" y="444190"/>
                </a:lnTo>
                <a:lnTo>
                  <a:pt x="261320" y="452931"/>
                </a:lnTo>
                <a:lnTo>
                  <a:pt x="237213" y="485824"/>
                </a:lnTo>
                <a:lnTo>
                  <a:pt x="224362" y="538706"/>
                </a:lnTo>
                <a:lnTo>
                  <a:pt x="218887" y="591324"/>
                </a:lnTo>
                <a:lnTo>
                  <a:pt x="226140" y="596689"/>
                </a:lnTo>
                <a:lnTo>
                  <a:pt x="235925" y="598941"/>
                </a:lnTo>
                <a:lnTo>
                  <a:pt x="243744" y="602814"/>
                </a:lnTo>
                <a:lnTo>
                  <a:pt x="245103" y="613041"/>
                </a:lnTo>
                <a:lnTo>
                  <a:pt x="244441" y="624887"/>
                </a:lnTo>
                <a:lnTo>
                  <a:pt x="234255" y="627368"/>
                </a:lnTo>
                <a:lnTo>
                  <a:pt x="220194" y="626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4838" y="3919321"/>
            <a:ext cx="5000625" cy="3076575"/>
          </a:xfrm>
          <a:custGeom>
            <a:avLst/>
            <a:gdLst/>
            <a:ahLst/>
            <a:cxnLst/>
            <a:rect l="l" t="t" r="r" b="b"/>
            <a:pathLst>
              <a:path w="5000625" h="3076575">
                <a:moveTo>
                  <a:pt x="5000625" y="0"/>
                </a:moveTo>
                <a:lnTo>
                  <a:pt x="0" y="0"/>
                </a:lnTo>
                <a:lnTo>
                  <a:pt x="0" y="54025"/>
                </a:lnTo>
                <a:lnTo>
                  <a:pt x="0" y="3076575"/>
                </a:lnTo>
                <a:lnTo>
                  <a:pt x="5000625" y="3076575"/>
                </a:lnTo>
                <a:lnTo>
                  <a:pt x="5000625" y="54025"/>
                </a:lnTo>
                <a:lnTo>
                  <a:pt x="5000625" y="0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6296" y="4303523"/>
            <a:ext cx="161607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cs typeface="Arial Narrow"/>
              </a:rPr>
              <a:t>Подготовка</a:t>
            </a:r>
            <a:endParaRPr sz="2100" dirty="0"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4846" y="4617848"/>
            <a:ext cx="277177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cs typeface="Arial Narrow"/>
              </a:rPr>
              <a:t>к проведению ОСВВ</a:t>
            </a:r>
            <a:endParaRPr sz="2100" dirty="0"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5233" y="5246498"/>
            <a:ext cx="4191000" cy="1615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7260" indent="-342900">
              <a:lnSpc>
                <a:spcPts val="25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8350" algn="l"/>
              </a:tabLst>
            </a:pPr>
            <a:r>
              <a:rPr sz="2100" dirty="0">
                <a:solidFill>
                  <a:srgbClr val="FFFFFF"/>
                </a:solidFill>
                <a:cs typeface="Trebuchet MS"/>
              </a:rPr>
              <a:t>оценка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численности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endParaRPr lang="ru-RU" sz="2100" dirty="0">
              <a:cs typeface="Trebuchet MS"/>
            </a:endParaRPr>
          </a:p>
          <a:p>
            <a:pPr marL="937260" indent="-342900">
              <a:lnSpc>
                <a:spcPts val="25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68350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информирование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/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вовлече</a:t>
            </a:r>
            <a:r>
              <a:rPr lang="ru-RU" sz="2100" dirty="0">
                <a:solidFill>
                  <a:srgbClr val="FFFFFF"/>
                </a:solidFill>
                <a:cs typeface="Trebuchet MS"/>
              </a:rPr>
              <a:t>-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ние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 населения и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заинтересованных</a:t>
            </a:r>
            <a:r>
              <a:rPr lang="ru-RU" sz="2100" dirty="0">
                <a:solidFill>
                  <a:srgbClr val="FFFFFF"/>
                </a:solidFill>
                <a:cs typeface="Trebuchet MS"/>
              </a:rPr>
              <a:t>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лиц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о начале ОСВВ</a:t>
            </a:r>
            <a:endParaRPr sz="2100" dirty="0"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67576" y="0"/>
            <a:ext cx="120650" cy="10287000"/>
          </a:xfrm>
          <a:custGeom>
            <a:avLst/>
            <a:gdLst/>
            <a:ahLst/>
            <a:cxnLst/>
            <a:rect l="l" t="t" r="r" b="b"/>
            <a:pathLst>
              <a:path w="120650" h="10287000">
                <a:moveTo>
                  <a:pt x="0" y="0"/>
                </a:moveTo>
                <a:lnTo>
                  <a:pt x="120422" y="0"/>
                </a:lnTo>
                <a:lnTo>
                  <a:pt x="120422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4564" y="1679031"/>
            <a:ext cx="5000625" cy="5314950"/>
          </a:xfrm>
          <a:custGeom>
            <a:avLst/>
            <a:gdLst/>
            <a:ahLst/>
            <a:cxnLst/>
            <a:rect l="l" t="t" r="r" b="b"/>
            <a:pathLst>
              <a:path w="5000625" h="5314950">
                <a:moveTo>
                  <a:pt x="5000624" y="5314949"/>
                </a:moveTo>
                <a:lnTo>
                  <a:pt x="0" y="5314949"/>
                </a:lnTo>
                <a:lnTo>
                  <a:pt x="0" y="0"/>
                </a:lnTo>
                <a:lnTo>
                  <a:pt x="5000624" y="0"/>
                </a:lnTo>
                <a:lnTo>
                  <a:pt x="5000624" y="5314949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44564" y="1679031"/>
            <a:ext cx="4861636" cy="491160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cs typeface="Arial Narrow"/>
              </a:rPr>
              <a:t>Проведение ОСВВ</a:t>
            </a:r>
            <a:endParaRPr sz="2100" dirty="0"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2100" dirty="0">
              <a:cs typeface="Arial Narrow"/>
            </a:endParaRPr>
          </a:p>
          <a:p>
            <a:pPr marL="990599" indent="-342900">
              <a:lnSpc>
                <a:spcPts val="2500"/>
              </a:lnSpc>
              <a:buFont typeface="Arial" panose="020B0604020202020204" pitchFamily="34" charset="0"/>
              <a:buChar char="•"/>
              <a:tabLst>
                <a:tab pos="821055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прием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заявок на отлов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БЖ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endParaRPr lang="ru-RU" sz="2100" dirty="0">
              <a:cs typeface="Trebuchet MS"/>
            </a:endParaRPr>
          </a:p>
          <a:p>
            <a:pPr marL="990599" indent="-342900">
              <a:lnSpc>
                <a:spcPts val="2500"/>
              </a:lnSpc>
              <a:buFont typeface="Arial" panose="020B0604020202020204" pitchFamily="34" charset="0"/>
              <a:buChar char="•"/>
              <a:tabLst>
                <a:tab pos="821055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отлов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и транспортировка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БЖ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endParaRPr lang="ru-RU" sz="2100" dirty="0">
              <a:cs typeface="Trebuchet MS"/>
            </a:endParaRPr>
          </a:p>
          <a:p>
            <a:pPr marL="990599" indent="-342900">
              <a:lnSpc>
                <a:spcPts val="2500"/>
              </a:lnSpc>
              <a:buFont typeface="Arial" panose="020B0604020202020204" pitchFamily="34" charset="0"/>
              <a:buChar char="•"/>
              <a:tabLst>
                <a:tab pos="821055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регистрация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и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идентификация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endParaRPr lang="ru-RU" sz="2100" dirty="0">
              <a:cs typeface="Trebuchet MS"/>
            </a:endParaRPr>
          </a:p>
          <a:p>
            <a:pPr marL="990599" indent="-342900">
              <a:lnSpc>
                <a:spcPts val="2500"/>
              </a:lnSpc>
              <a:buFont typeface="Arial" panose="020B0604020202020204" pitchFamily="34" charset="0"/>
              <a:buChar char="•"/>
              <a:tabLst>
                <a:tab pos="821055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обработка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ru-RU" sz="2100" dirty="0">
                <a:solidFill>
                  <a:srgbClr val="FFFFFF"/>
                </a:solidFill>
                <a:cs typeface="Trebuchet MS"/>
              </a:rPr>
              <a:t>от паразитов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endParaRPr lang="ru-RU" sz="2100" dirty="0">
              <a:cs typeface="Trebuchet MS"/>
            </a:endParaRPr>
          </a:p>
          <a:p>
            <a:pPr marL="990599" indent="-342900">
              <a:lnSpc>
                <a:spcPts val="2500"/>
              </a:lnSpc>
              <a:buFont typeface="Arial" panose="020B0604020202020204" pitchFamily="34" charset="0"/>
              <a:buChar char="•"/>
              <a:tabLst>
                <a:tab pos="821055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определение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животных,  подлежащих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выпуску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endParaRPr lang="ru-RU" sz="2100" dirty="0">
              <a:solidFill>
                <a:srgbClr val="FFFFFF"/>
              </a:solidFill>
              <a:cs typeface="Trebuchet MS"/>
            </a:endParaRPr>
          </a:p>
          <a:p>
            <a:pPr marL="990599" indent="-342900">
              <a:lnSpc>
                <a:spcPts val="2500"/>
              </a:lnSpc>
              <a:buFont typeface="Arial" panose="020B0604020202020204" pitchFamily="34" charset="0"/>
              <a:buChar char="•"/>
              <a:tabLst>
                <a:tab pos="821055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возврат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неагрессивных</a:t>
            </a:r>
            <a:r>
              <a:rPr lang="ru-RU" sz="2100" dirty="0">
                <a:cs typeface="Trebuchet MS"/>
              </a:rPr>
              <a:t>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животных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endParaRPr lang="ru-RU" sz="2100" dirty="0">
              <a:cs typeface="Trebuchet MS"/>
            </a:endParaRPr>
          </a:p>
          <a:p>
            <a:pPr marL="990599" indent="-342900">
              <a:lnSpc>
                <a:spcPts val="2500"/>
              </a:lnSpc>
              <a:buFont typeface="Arial" panose="020B0604020202020204" pitchFamily="34" charset="0"/>
              <a:buChar char="•"/>
              <a:tabLst>
                <a:tab pos="821055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размещение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агрессивных  животных в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приютах</a:t>
            </a:r>
            <a:r>
              <a:rPr lang="ru-RU" sz="2100" dirty="0">
                <a:solidFill>
                  <a:srgbClr val="FFFFFF"/>
                </a:solidFill>
                <a:cs typeface="Trebuchet MS"/>
              </a:rPr>
              <a:t> 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(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предусмотрено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пожизненное</a:t>
            </a:r>
            <a:r>
              <a:rPr lang="ru-RU" sz="2100" dirty="0">
                <a:solidFill>
                  <a:srgbClr val="FFFFFF"/>
                </a:solidFill>
                <a:cs typeface="Trebuchet MS"/>
              </a:rPr>
              <a:t>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содержание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)</a:t>
            </a:r>
            <a:endParaRPr sz="2100" dirty="0"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64289" y="3301049"/>
            <a:ext cx="5000625" cy="3714750"/>
          </a:xfrm>
          <a:custGeom>
            <a:avLst/>
            <a:gdLst/>
            <a:ahLst/>
            <a:cxnLst/>
            <a:rect l="l" t="t" r="r" b="b"/>
            <a:pathLst>
              <a:path w="5000625" h="3714750">
                <a:moveTo>
                  <a:pt x="5000624" y="3714749"/>
                </a:moveTo>
                <a:lnTo>
                  <a:pt x="0" y="3714749"/>
                </a:lnTo>
                <a:lnTo>
                  <a:pt x="0" y="0"/>
                </a:lnTo>
                <a:lnTo>
                  <a:pt x="5000624" y="0"/>
                </a:lnTo>
                <a:lnTo>
                  <a:pt x="5000624" y="3714749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420600" y="3301049"/>
            <a:ext cx="4644314" cy="331116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cs typeface="Times New Roman"/>
            </a:endParaRPr>
          </a:p>
          <a:p>
            <a:pPr marL="566420" marR="560070" indent="1101725">
              <a:lnSpc>
                <a:spcPts val="2480"/>
              </a:lnSpc>
            </a:pPr>
            <a:r>
              <a:rPr sz="2100" b="1" dirty="0">
                <a:solidFill>
                  <a:srgbClr val="FFFFFF"/>
                </a:solidFill>
                <a:cs typeface="Arial Narrow"/>
              </a:rPr>
              <a:t>Мониторинг  эффективности проводимой</a:t>
            </a:r>
            <a:endParaRPr sz="2100" dirty="0">
              <a:cs typeface="Arial Narrow"/>
            </a:endParaRPr>
          </a:p>
          <a:p>
            <a:pPr algn="ctr">
              <a:lnSpc>
                <a:spcPts val="2395"/>
              </a:lnSpc>
            </a:pPr>
            <a:r>
              <a:rPr sz="2100" b="1" dirty="0">
                <a:solidFill>
                  <a:srgbClr val="FFFFFF"/>
                </a:solidFill>
                <a:cs typeface="Arial Narrow"/>
              </a:rPr>
              <a:t>программы ОСВВ</a:t>
            </a:r>
            <a:endParaRPr sz="2100" dirty="0"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cs typeface="Arial Narrow"/>
            </a:endParaRPr>
          </a:p>
          <a:p>
            <a:pPr marL="342900" marR="400685" indent="-342900">
              <a:lnSpc>
                <a:spcPts val="2480"/>
              </a:lnSpc>
              <a:buFont typeface="Arial" panose="020B0604020202020204" pitchFamily="34" charset="0"/>
              <a:buChar char="•"/>
              <a:tabLst>
                <a:tab pos="579120" algn="l"/>
              </a:tabLst>
            </a:pPr>
            <a:r>
              <a:rPr sz="2100" dirty="0">
                <a:solidFill>
                  <a:srgbClr val="FFFFFF"/>
                </a:solidFill>
                <a:cs typeface="Trebuchet MS"/>
              </a:rPr>
              <a:t>снижение количества жалоб и  заявок на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отлов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endParaRPr lang="ru-RU" sz="2100" dirty="0">
              <a:cs typeface="Trebuchet MS"/>
            </a:endParaRPr>
          </a:p>
          <a:p>
            <a:pPr marL="342900" marR="400685" indent="-342900">
              <a:lnSpc>
                <a:spcPts val="2480"/>
              </a:lnSpc>
              <a:buFont typeface="Arial" panose="020B0604020202020204" pitchFamily="34" charset="0"/>
              <a:buChar char="•"/>
              <a:tabLst>
                <a:tab pos="579120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снижение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количества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укусов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r>
              <a:rPr lang="ru-RU" sz="2100" dirty="0">
                <a:solidFill>
                  <a:srgbClr val="FFFFFF"/>
                </a:solidFill>
                <a:cs typeface="Trebuchet MS"/>
              </a:rPr>
              <a:t> </a:t>
            </a:r>
          </a:p>
          <a:p>
            <a:pPr marL="342900" marR="400685" indent="-342900">
              <a:lnSpc>
                <a:spcPts val="2480"/>
              </a:lnSpc>
              <a:buFont typeface="Arial" panose="020B0604020202020204" pitchFamily="34" charset="0"/>
              <a:buChar char="•"/>
              <a:tabLst>
                <a:tab pos="579120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снижение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численности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БЖ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;</a:t>
            </a:r>
            <a:r>
              <a:rPr lang="ru-RU" sz="2100" dirty="0">
                <a:solidFill>
                  <a:srgbClr val="FFFFFF"/>
                </a:solidFill>
                <a:cs typeface="Trebuchet MS"/>
              </a:rPr>
              <a:t> </a:t>
            </a:r>
          </a:p>
          <a:p>
            <a:pPr marL="342900" marR="400685" indent="-342900">
              <a:lnSpc>
                <a:spcPts val="2480"/>
              </a:lnSpc>
              <a:buFont typeface="Arial" panose="020B0604020202020204" pitchFamily="34" charset="0"/>
              <a:buChar char="•"/>
              <a:tabLst>
                <a:tab pos="579120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отсутствие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бешенства БЖ</a:t>
            </a:r>
            <a:endParaRPr sz="2100" dirty="0"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81923" y="7478574"/>
            <a:ext cx="15840075" cy="2114550"/>
          </a:xfrm>
          <a:custGeom>
            <a:avLst/>
            <a:gdLst/>
            <a:ahLst/>
            <a:cxnLst/>
            <a:rect l="l" t="t" r="r" b="b"/>
            <a:pathLst>
              <a:path w="15840075" h="2114550">
                <a:moveTo>
                  <a:pt x="15840073" y="2114549"/>
                </a:moveTo>
                <a:lnTo>
                  <a:pt x="0" y="2114549"/>
                </a:lnTo>
                <a:lnTo>
                  <a:pt x="0" y="0"/>
                </a:lnTo>
                <a:lnTo>
                  <a:pt x="15840073" y="0"/>
                </a:lnTo>
                <a:lnTo>
                  <a:pt x="15840073" y="2114549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-457199" y="7416890"/>
            <a:ext cx="17522114" cy="170559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R="62865" algn="ctr">
              <a:lnSpc>
                <a:spcPct val="100000"/>
              </a:lnSpc>
            </a:pPr>
            <a:r>
              <a:rPr lang="ru-RU" sz="2100" b="1" dirty="0">
                <a:solidFill>
                  <a:srgbClr val="FFFFFF"/>
                </a:solidFill>
                <a:cs typeface="Arial Narrow"/>
              </a:rPr>
              <a:t>                                     </a:t>
            </a:r>
            <a:r>
              <a:rPr sz="2100" b="1" dirty="0" err="1">
                <a:solidFill>
                  <a:srgbClr val="FFFFFF"/>
                </a:solidFill>
                <a:cs typeface="Arial Narrow"/>
              </a:rPr>
              <a:t>Информационная</a:t>
            </a:r>
            <a:r>
              <a:rPr sz="2100" b="1" dirty="0">
                <a:solidFill>
                  <a:srgbClr val="FFFFFF"/>
                </a:solidFill>
                <a:cs typeface="Arial Narrow"/>
              </a:rPr>
              <a:t> поддержка ОСВВ и профилактика безнадзорности животных:</a:t>
            </a:r>
            <a:endParaRPr sz="2100" dirty="0"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cs typeface="Arial Narrow"/>
            </a:endParaRPr>
          </a:p>
          <a:p>
            <a:pPr marL="3587749" indent="-342900">
              <a:lnSpc>
                <a:spcPts val="2495"/>
              </a:lnSpc>
              <a:buFont typeface="Arial" panose="020B0604020202020204" pitchFamily="34" charset="0"/>
              <a:buChar char="•"/>
              <a:tabLst>
                <a:tab pos="3418840" algn="l"/>
              </a:tabLst>
            </a:pPr>
            <a:r>
              <a:rPr sz="2100" dirty="0">
                <a:solidFill>
                  <a:srgbClr val="FFFFFF"/>
                </a:solidFill>
                <a:cs typeface="Trebuchet MS"/>
              </a:rPr>
              <a:t>социальная реклама (ответственное обращение, разъяснение </a:t>
            </a:r>
            <a:r>
              <a:rPr sz="2100" dirty="0" err="1">
                <a:solidFill>
                  <a:srgbClr val="FFFFFF"/>
                </a:solidFill>
                <a:cs typeface="Trebuchet MS"/>
              </a:rPr>
              <a:t>ОСВВ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);</a:t>
            </a:r>
            <a:r>
              <a:rPr lang="ru-RU" sz="2100" dirty="0">
                <a:solidFill>
                  <a:srgbClr val="FFFFFF"/>
                </a:solidFill>
                <a:cs typeface="Trebuchet MS"/>
              </a:rPr>
              <a:t> </a:t>
            </a:r>
          </a:p>
          <a:p>
            <a:pPr marL="3587749" indent="-342900">
              <a:lnSpc>
                <a:spcPts val="2495"/>
              </a:lnSpc>
              <a:buFont typeface="Arial" panose="020B0604020202020204" pitchFamily="34" charset="0"/>
              <a:buChar char="•"/>
              <a:tabLst>
                <a:tab pos="3418840" algn="l"/>
              </a:tabLst>
            </a:pPr>
            <a:r>
              <a:rPr sz="2100" dirty="0" err="1">
                <a:solidFill>
                  <a:srgbClr val="FFFFFF"/>
                </a:solidFill>
                <a:cs typeface="Trebuchet MS"/>
              </a:rPr>
              <a:t>организация</a:t>
            </a:r>
            <a:r>
              <a:rPr sz="2100" dirty="0">
                <a:solidFill>
                  <a:srgbClr val="FFFFFF"/>
                </a:solidFill>
                <a:cs typeface="Trebuchet MS"/>
              </a:rPr>
              <a:t> льготных стерилизаций и вакцинаций через волонтерские организации и ветслужбы и др.</a:t>
            </a:r>
            <a:endParaRPr sz="2100" dirty="0"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11524" y="1164681"/>
            <a:ext cx="885825" cy="1028700"/>
          </a:xfrm>
          <a:custGeom>
            <a:avLst/>
            <a:gdLst/>
            <a:ahLst/>
            <a:cxnLst/>
            <a:rect l="l" t="t" r="r" b="b"/>
            <a:pathLst>
              <a:path w="885825" h="1028700">
                <a:moveTo>
                  <a:pt x="885817" y="1028699"/>
                </a:moveTo>
                <a:lnTo>
                  <a:pt x="66523" y="1028699"/>
                </a:lnTo>
                <a:lnTo>
                  <a:pt x="66523" y="790321"/>
                </a:lnTo>
                <a:lnTo>
                  <a:pt x="418983" y="464517"/>
                </a:lnTo>
                <a:lnTo>
                  <a:pt x="454552" y="426915"/>
                </a:lnTo>
                <a:lnTo>
                  <a:pt x="474201" y="397564"/>
                </a:lnTo>
                <a:lnTo>
                  <a:pt x="482580" y="374442"/>
                </a:lnTo>
                <a:lnTo>
                  <a:pt x="484340" y="355528"/>
                </a:lnTo>
                <a:lnTo>
                  <a:pt x="483346" y="343261"/>
                </a:lnTo>
                <a:lnTo>
                  <a:pt x="476389" y="328207"/>
                </a:lnTo>
                <a:lnTo>
                  <a:pt x="457506" y="315449"/>
                </a:lnTo>
                <a:lnTo>
                  <a:pt x="420734" y="310067"/>
                </a:lnTo>
                <a:lnTo>
                  <a:pt x="385475" y="314957"/>
                </a:lnTo>
                <a:lnTo>
                  <a:pt x="353991" y="329081"/>
                </a:lnTo>
                <a:lnTo>
                  <a:pt x="327431" y="351621"/>
                </a:lnTo>
                <a:lnTo>
                  <a:pt x="306943" y="381755"/>
                </a:lnTo>
                <a:lnTo>
                  <a:pt x="294105" y="407982"/>
                </a:lnTo>
                <a:lnTo>
                  <a:pt x="0" y="261109"/>
                </a:lnTo>
                <a:lnTo>
                  <a:pt x="37797" y="195255"/>
                </a:lnTo>
                <a:lnTo>
                  <a:pt x="65165" y="159079"/>
                </a:lnTo>
                <a:lnTo>
                  <a:pt x="95979" y="126420"/>
                </a:lnTo>
                <a:lnTo>
                  <a:pt x="130110" y="97348"/>
                </a:lnTo>
                <a:lnTo>
                  <a:pt x="167429" y="71931"/>
                </a:lnTo>
                <a:lnTo>
                  <a:pt x="207807" y="50237"/>
                </a:lnTo>
                <a:lnTo>
                  <a:pt x="251116" y="32333"/>
                </a:lnTo>
                <a:lnTo>
                  <a:pt x="297227" y="18290"/>
                </a:lnTo>
                <a:lnTo>
                  <a:pt x="346010" y="8174"/>
                </a:lnTo>
                <a:lnTo>
                  <a:pt x="397336" y="2055"/>
                </a:lnTo>
                <a:lnTo>
                  <a:pt x="451078" y="0"/>
                </a:lnTo>
                <a:lnTo>
                  <a:pt x="508605" y="2466"/>
                </a:lnTo>
                <a:lnTo>
                  <a:pt x="563118" y="9821"/>
                </a:lnTo>
                <a:lnTo>
                  <a:pt x="614324" y="22001"/>
                </a:lnTo>
                <a:lnTo>
                  <a:pt x="661931" y="38941"/>
                </a:lnTo>
                <a:lnTo>
                  <a:pt x="705648" y="60576"/>
                </a:lnTo>
                <a:lnTo>
                  <a:pt x="745183" y="86842"/>
                </a:lnTo>
                <a:lnTo>
                  <a:pt x="780950" y="118223"/>
                </a:lnTo>
                <a:lnTo>
                  <a:pt x="810540" y="153328"/>
                </a:lnTo>
                <a:lnTo>
                  <a:pt x="833809" y="191897"/>
                </a:lnTo>
                <a:lnTo>
                  <a:pt x="850610" y="233672"/>
                </a:lnTo>
                <a:lnTo>
                  <a:pt x="860798" y="278394"/>
                </a:lnTo>
                <a:lnTo>
                  <a:pt x="864226" y="325803"/>
                </a:lnTo>
                <a:lnTo>
                  <a:pt x="861184" y="376112"/>
                </a:lnTo>
                <a:lnTo>
                  <a:pt x="852254" y="422180"/>
                </a:lnTo>
                <a:lnTo>
                  <a:pt x="837731" y="464737"/>
                </a:lnTo>
                <a:lnTo>
                  <a:pt x="817907" y="504514"/>
                </a:lnTo>
                <a:lnTo>
                  <a:pt x="793078" y="542242"/>
                </a:lnTo>
                <a:lnTo>
                  <a:pt x="763538" y="578652"/>
                </a:lnTo>
                <a:lnTo>
                  <a:pt x="729579" y="614475"/>
                </a:lnTo>
                <a:lnTo>
                  <a:pt x="691497" y="650441"/>
                </a:lnTo>
                <a:lnTo>
                  <a:pt x="611552" y="722712"/>
                </a:lnTo>
                <a:lnTo>
                  <a:pt x="885817" y="722712"/>
                </a:lnTo>
                <a:lnTo>
                  <a:pt x="885817" y="1028699"/>
                </a:lnTo>
                <a:close/>
              </a:path>
            </a:pathLst>
          </a:custGeom>
          <a:solidFill>
            <a:srgbClr val="F1B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79781" y="2095500"/>
            <a:ext cx="885825" cy="1035050"/>
          </a:xfrm>
          <a:custGeom>
            <a:avLst/>
            <a:gdLst/>
            <a:ahLst/>
            <a:cxnLst/>
            <a:rect l="l" t="t" r="r" b="b"/>
            <a:pathLst>
              <a:path w="885825" h="1035050">
                <a:moveTo>
                  <a:pt x="416928" y="1035055"/>
                </a:moveTo>
                <a:lnTo>
                  <a:pt x="362460" y="1033509"/>
                </a:lnTo>
                <a:lnTo>
                  <a:pt x="308387" y="1028952"/>
                </a:lnTo>
                <a:lnTo>
                  <a:pt x="255268" y="1021510"/>
                </a:lnTo>
                <a:lnTo>
                  <a:pt x="203665" y="1011304"/>
                </a:lnTo>
                <a:lnTo>
                  <a:pt x="154139" y="998460"/>
                </a:lnTo>
                <a:lnTo>
                  <a:pt x="107249" y="983101"/>
                </a:lnTo>
                <a:lnTo>
                  <a:pt x="63556" y="965349"/>
                </a:lnTo>
                <a:lnTo>
                  <a:pt x="23621" y="945331"/>
                </a:lnTo>
                <a:lnTo>
                  <a:pt x="0" y="931843"/>
                </a:lnTo>
                <a:lnTo>
                  <a:pt x="134054" y="641558"/>
                </a:lnTo>
                <a:lnTo>
                  <a:pt x="162401" y="657978"/>
                </a:lnTo>
                <a:lnTo>
                  <a:pt x="207434" y="680797"/>
                </a:lnTo>
                <a:lnTo>
                  <a:pt x="255358" y="699085"/>
                </a:lnTo>
                <a:lnTo>
                  <a:pt x="305097" y="712530"/>
                </a:lnTo>
                <a:lnTo>
                  <a:pt x="355572" y="720825"/>
                </a:lnTo>
                <a:lnTo>
                  <a:pt x="405707" y="723659"/>
                </a:lnTo>
                <a:lnTo>
                  <a:pt x="427382" y="722632"/>
                </a:lnTo>
                <a:lnTo>
                  <a:pt x="459521" y="717208"/>
                </a:lnTo>
                <a:lnTo>
                  <a:pt x="488670" y="703867"/>
                </a:lnTo>
                <a:lnTo>
                  <a:pt x="501376" y="679090"/>
                </a:lnTo>
                <a:lnTo>
                  <a:pt x="500057" y="669203"/>
                </a:lnTo>
                <a:lnTo>
                  <a:pt x="490820" y="657172"/>
                </a:lnTo>
                <a:lnTo>
                  <a:pt x="465750" y="647010"/>
                </a:lnTo>
                <a:lnTo>
                  <a:pt x="416928" y="642731"/>
                </a:lnTo>
                <a:lnTo>
                  <a:pt x="259841" y="642731"/>
                </a:lnTo>
                <a:lnTo>
                  <a:pt x="259841" y="403466"/>
                </a:lnTo>
                <a:lnTo>
                  <a:pt x="360235" y="301426"/>
                </a:lnTo>
                <a:lnTo>
                  <a:pt x="57873" y="301426"/>
                </a:lnTo>
                <a:lnTo>
                  <a:pt x="57873" y="0"/>
                </a:lnTo>
                <a:lnTo>
                  <a:pt x="833856" y="0"/>
                </a:lnTo>
                <a:lnTo>
                  <a:pt x="833856" y="239264"/>
                </a:lnTo>
                <a:lnTo>
                  <a:pt x="680904" y="393496"/>
                </a:lnTo>
                <a:lnTo>
                  <a:pt x="726841" y="414065"/>
                </a:lnTo>
                <a:lnTo>
                  <a:pt x="767484" y="439513"/>
                </a:lnTo>
                <a:lnTo>
                  <a:pt x="802576" y="469552"/>
                </a:lnTo>
                <a:lnTo>
                  <a:pt x="831863" y="503893"/>
                </a:lnTo>
                <a:lnTo>
                  <a:pt x="855087" y="542247"/>
                </a:lnTo>
                <a:lnTo>
                  <a:pt x="871993" y="584326"/>
                </a:lnTo>
                <a:lnTo>
                  <a:pt x="882324" y="629841"/>
                </a:lnTo>
                <a:lnTo>
                  <a:pt x="885824" y="678503"/>
                </a:lnTo>
                <a:lnTo>
                  <a:pt x="882505" y="725584"/>
                </a:lnTo>
                <a:lnTo>
                  <a:pt x="872657" y="770921"/>
                </a:lnTo>
                <a:lnTo>
                  <a:pt x="856445" y="814043"/>
                </a:lnTo>
                <a:lnTo>
                  <a:pt x="834031" y="854477"/>
                </a:lnTo>
                <a:lnTo>
                  <a:pt x="805581" y="891751"/>
                </a:lnTo>
                <a:lnTo>
                  <a:pt x="771258" y="925392"/>
                </a:lnTo>
                <a:lnTo>
                  <a:pt x="738230" y="950645"/>
                </a:lnTo>
                <a:lnTo>
                  <a:pt x="701693" y="972710"/>
                </a:lnTo>
                <a:lnTo>
                  <a:pt x="661793" y="991531"/>
                </a:lnTo>
                <a:lnTo>
                  <a:pt x="618674" y="1007053"/>
                </a:lnTo>
                <a:lnTo>
                  <a:pt x="572483" y="1019221"/>
                </a:lnTo>
                <a:lnTo>
                  <a:pt x="523365" y="1027981"/>
                </a:lnTo>
                <a:lnTo>
                  <a:pt x="471465" y="1033277"/>
                </a:lnTo>
                <a:lnTo>
                  <a:pt x="416928" y="1035055"/>
                </a:lnTo>
                <a:close/>
              </a:path>
            </a:pathLst>
          </a:custGeom>
          <a:solidFill>
            <a:srgbClr val="F1B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48103" y="410209"/>
            <a:ext cx="1479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+mn-lt"/>
              </a:rPr>
              <a:t>ОЧЕРЕДНОСТЬ ЭТАПОВ ПРИ ПРАВИЛЬНОМ ПРОВЕДЕНИИ ОСВВ</a:t>
            </a:r>
            <a:endParaRPr sz="3600" dirty="0">
              <a:latin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46600" y="9237378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1</a:t>
            </a:r>
            <a:r>
              <a:rPr sz="3400" spc="-5" dirty="0">
                <a:latin typeface="Eras Medium ITC"/>
                <a:cs typeface="Eras Medium ITC"/>
              </a:rPr>
              <a:t>4</a:t>
            </a:r>
            <a:endParaRPr sz="3400">
              <a:latin typeface="Eras Medium ITC"/>
              <a:cs typeface="Eras Medium ITC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EC87525-98AF-4419-8956-6AB67C0EE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9" t="69914"/>
          <a:stretch/>
        </p:blipFill>
        <p:spPr>
          <a:xfrm>
            <a:off x="89924" y="6654419"/>
            <a:ext cx="1020748" cy="15810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03C4945-1F42-40AA-B0E0-670B492E2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43"/>
          <a:stretch/>
        </p:blipFill>
        <p:spPr>
          <a:xfrm>
            <a:off x="510942" y="3031379"/>
            <a:ext cx="1072989" cy="1458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2313305"/>
          </a:xfrm>
          <a:custGeom>
            <a:avLst/>
            <a:gdLst/>
            <a:ahLst/>
            <a:cxnLst/>
            <a:rect l="l" t="t" r="r" b="b"/>
            <a:pathLst>
              <a:path w="18288000" h="2313305">
                <a:moveTo>
                  <a:pt x="18287998" y="2312753"/>
                </a:moveTo>
                <a:lnTo>
                  <a:pt x="0" y="231275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312753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3058" y="3201771"/>
            <a:ext cx="1197610" cy="1457960"/>
            <a:chOff x="733058" y="3201771"/>
            <a:chExt cx="1197610" cy="1457960"/>
          </a:xfrm>
        </p:grpSpPr>
        <p:sp>
          <p:nvSpPr>
            <p:cNvPr id="4" name="object 4"/>
            <p:cNvSpPr/>
            <p:nvPr/>
          </p:nvSpPr>
          <p:spPr>
            <a:xfrm>
              <a:off x="995035" y="3201771"/>
              <a:ext cx="673735" cy="964565"/>
            </a:xfrm>
            <a:custGeom>
              <a:avLst/>
              <a:gdLst/>
              <a:ahLst/>
              <a:cxnLst/>
              <a:rect l="l" t="t" r="r" b="b"/>
              <a:pathLst>
                <a:path w="673735" h="964564">
                  <a:moveTo>
                    <a:pt x="336615" y="963942"/>
                  </a:moveTo>
                  <a:lnTo>
                    <a:pt x="297468" y="954109"/>
                  </a:lnTo>
                  <a:lnTo>
                    <a:pt x="266606" y="924609"/>
                  </a:lnTo>
                  <a:lnTo>
                    <a:pt x="242720" y="885021"/>
                  </a:lnTo>
                  <a:lnTo>
                    <a:pt x="217020" y="841520"/>
                  </a:lnTo>
                  <a:lnTo>
                    <a:pt x="190156" y="794915"/>
                  </a:lnTo>
                  <a:lnTo>
                    <a:pt x="162775" y="746018"/>
                  </a:lnTo>
                  <a:lnTo>
                    <a:pt x="135524" y="695639"/>
                  </a:lnTo>
                  <a:lnTo>
                    <a:pt x="109053" y="644587"/>
                  </a:lnTo>
                  <a:lnTo>
                    <a:pt x="84009" y="593674"/>
                  </a:lnTo>
                  <a:lnTo>
                    <a:pt x="61039" y="543710"/>
                  </a:lnTo>
                  <a:lnTo>
                    <a:pt x="40793" y="495504"/>
                  </a:lnTo>
                  <a:lnTo>
                    <a:pt x="23918" y="449869"/>
                  </a:lnTo>
                  <a:lnTo>
                    <a:pt x="11062" y="407613"/>
                  </a:lnTo>
                  <a:lnTo>
                    <a:pt x="2873" y="369547"/>
                  </a:lnTo>
                  <a:lnTo>
                    <a:pt x="0" y="336481"/>
                  </a:lnTo>
                  <a:lnTo>
                    <a:pt x="3072" y="290822"/>
                  </a:lnTo>
                  <a:lnTo>
                    <a:pt x="12024" y="247030"/>
                  </a:lnTo>
                  <a:lnTo>
                    <a:pt x="26452" y="205506"/>
                  </a:lnTo>
                  <a:lnTo>
                    <a:pt x="45957" y="166651"/>
                  </a:lnTo>
                  <a:lnTo>
                    <a:pt x="70137" y="130866"/>
                  </a:lnTo>
                  <a:lnTo>
                    <a:pt x="98591" y="98552"/>
                  </a:lnTo>
                  <a:lnTo>
                    <a:pt x="130918" y="70109"/>
                  </a:lnTo>
                  <a:lnTo>
                    <a:pt x="166717" y="45939"/>
                  </a:lnTo>
                  <a:lnTo>
                    <a:pt x="205588" y="26442"/>
                  </a:lnTo>
                  <a:lnTo>
                    <a:pt x="247128" y="12019"/>
                  </a:lnTo>
                  <a:lnTo>
                    <a:pt x="290937" y="3071"/>
                  </a:lnTo>
                  <a:lnTo>
                    <a:pt x="336615" y="0"/>
                  </a:lnTo>
                  <a:lnTo>
                    <a:pt x="382292" y="3071"/>
                  </a:lnTo>
                  <a:lnTo>
                    <a:pt x="426101" y="12019"/>
                  </a:lnTo>
                  <a:lnTo>
                    <a:pt x="467641" y="26442"/>
                  </a:lnTo>
                  <a:lnTo>
                    <a:pt x="506512" y="45939"/>
                  </a:lnTo>
                  <a:lnTo>
                    <a:pt x="542311" y="70109"/>
                  </a:lnTo>
                  <a:lnTo>
                    <a:pt x="574638" y="98552"/>
                  </a:lnTo>
                  <a:lnTo>
                    <a:pt x="603092" y="130866"/>
                  </a:lnTo>
                  <a:lnTo>
                    <a:pt x="611670" y="143561"/>
                  </a:lnTo>
                  <a:lnTo>
                    <a:pt x="336615" y="143561"/>
                  </a:lnTo>
                  <a:lnTo>
                    <a:pt x="290632" y="148855"/>
                  </a:lnTo>
                  <a:lnTo>
                    <a:pt x="248421" y="163936"/>
                  </a:lnTo>
                  <a:lnTo>
                    <a:pt x="211186" y="187600"/>
                  </a:lnTo>
                  <a:lnTo>
                    <a:pt x="180130" y="218643"/>
                  </a:lnTo>
                  <a:lnTo>
                    <a:pt x="156457" y="255864"/>
                  </a:lnTo>
                  <a:lnTo>
                    <a:pt x="141371" y="298058"/>
                  </a:lnTo>
                  <a:lnTo>
                    <a:pt x="136074" y="344022"/>
                  </a:lnTo>
                  <a:lnTo>
                    <a:pt x="141371" y="389986"/>
                  </a:lnTo>
                  <a:lnTo>
                    <a:pt x="156457" y="432180"/>
                  </a:lnTo>
                  <a:lnTo>
                    <a:pt x="180130" y="469401"/>
                  </a:lnTo>
                  <a:lnTo>
                    <a:pt x="211186" y="500444"/>
                  </a:lnTo>
                  <a:lnTo>
                    <a:pt x="248421" y="524108"/>
                  </a:lnTo>
                  <a:lnTo>
                    <a:pt x="290632" y="539188"/>
                  </a:lnTo>
                  <a:lnTo>
                    <a:pt x="336615" y="544483"/>
                  </a:lnTo>
                  <a:lnTo>
                    <a:pt x="611835" y="544483"/>
                  </a:lnTo>
                  <a:lnTo>
                    <a:pt x="589221" y="593674"/>
                  </a:lnTo>
                  <a:lnTo>
                    <a:pt x="564176" y="644587"/>
                  </a:lnTo>
                  <a:lnTo>
                    <a:pt x="537705" y="695639"/>
                  </a:lnTo>
                  <a:lnTo>
                    <a:pt x="510454" y="746018"/>
                  </a:lnTo>
                  <a:lnTo>
                    <a:pt x="483073" y="794915"/>
                  </a:lnTo>
                  <a:lnTo>
                    <a:pt x="456209" y="841520"/>
                  </a:lnTo>
                  <a:lnTo>
                    <a:pt x="430510" y="885021"/>
                  </a:lnTo>
                  <a:lnTo>
                    <a:pt x="406624" y="924609"/>
                  </a:lnTo>
                  <a:lnTo>
                    <a:pt x="375761" y="954109"/>
                  </a:lnTo>
                  <a:lnTo>
                    <a:pt x="336615" y="963942"/>
                  </a:lnTo>
                  <a:close/>
                </a:path>
                <a:path w="673735" h="964564">
                  <a:moveTo>
                    <a:pt x="611835" y="544483"/>
                  </a:moveTo>
                  <a:lnTo>
                    <a:pt x="336615" y="544483"/>
                  </a:lnTo>
                  <a:lnTo>
                    <a:pt x="382597" y="539188"/>
                  </a:lnTo>
                  <a:lnTo>
                    <a:pt x="424808" y="524108"/>
                  </a:lnTo>
                  <a:lnTo>
                    <a:pt x="462043" y="500444"/>
                  </a:lnTo>
                  <a:lnTo>
                    <a:pt x="493099" y="469401"/>
                  </a:lnTo>
                  <a:lnTo>
                    <a:pt x="516772" y="432180"/>
                  </a:lnTo>
                  <a:lnTo>
                    <a:pt x="531859" y="389986"/>
                  </a:lnTo>
                  <a:lnTo>
                    <a:pt x="537155" y="344022"/>
                  </a:lnTo>
                  <a:lnTo>
                    <a:pt x="531859" y="298057"/>
                  </a:lnTo>
                  <a:lnTo>
                    <a:pt x="516772" y="255864"/>
                  </a:lnTo>
                  <a:lnTo>
                    <a:pt x="493099" y="218643"/>
                  </a:lnTo>
                  <a:lnTo>
                    <a:pt x="462043" y="187600"/>
                  </a:lnTo>
                  <a:lnTo>
                    <a:pt x="424808" y="163936"/>
                  </a:lnTo>
                  <a:lnTo>
                    <a:pt x="382597" y="148855"/>
                  </a:lnTo>
                  <a:lnTo>
                    <a:pt x="336615" y="143561"/>
                  </a:lnTo>
                  <a:lnTo>
                    <a:pt x="611670" y="143561"/>
                  </a:lnTo>
                  <a:lnTo>
                    <a:pt x="646777" y="205506"/>
                  </a:lnTo>
                  <a:lnTo>
                    <a:pt x="661206" y="247030"/>
                  </a:lnTo>
                  <a:lnTo>
                    <a:pt x="670157" y="290822"/>
                  </a:lnTo>
                  <a:lnTo>
                    <a:pt x="673230" y="336481"/>
                  </a:lnTo>
                  <a:lnTo>
                    <a:pt x="670356" y="369547"/>
                  </a:lnTo>
                  <a:lnTo>
                    <a:pt x="662167" y="407613"/>
                  </a:lnTo>
                  <a:lnTo>
                    <a:pt x="649311" y="449869"/>
                  </a:lnTo>
                  <a:lnTo>
                    <a:pt x="632436" y="495504"/>
                  </a:lnTo>
                  <a:lnTo>
                    <a:pt x="612190" y="543710"/>
                  </a:lnTo>
                  <a:lnTo>
                    <a:pt x="611835" y="544483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1122" y="3435308"/>
              <a:ext cx="221057" cy="2209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058" y="3823148"/>
              <a:ext cx="1197610" cy="836294"/>
            </a:xfrm>
            <a:custGeom>
              <a:avLst/>
              <a:gdLst/>
              <a:ahLst/>
              <a:cxnLst/>
              <a:rect l="l" t="t" r="r" b="b"/>
              <a:pathLst>
                <a:path w="1197610" h="836295">
                  <a:moveTo>
                    <a:pt x="1130568" y="298891"/>
                  </a:moveTo>
                  <a:lnTo>
                    <a:pt x="1027047" y="298891"/>
                  </a:lnTo>
                  <a:lnTo>
                    <a:pt x="1003101" y="148646"/>
                  </a:lnTo>
                  <a:lnTo>
                    <a:pt x="993314" y="120654"/>
                  </a:lnTo>
                  <a:lnTo>
                    <a:pt x="974955" y="98452"/>
                  </a:lnTo>
                  <a:lnTo>
                    <a:pt x="950123" y="83823"/>
                  </a:lnTo>
                  <a:lnTo>
                    <a:pt x="920919" y="78550"/>
                  </a:lnTo>
                  <a:lnTo>
                    <a:pt x="844966" y="78550"/>
                  </a:lnTo>
                  <a:lnTo>
                    <a:pt x="855045" y="58845"/>
                  </a:lnTo>
                  <a:lnTo>
                    <a:pt x="864940" y="39168"/>
                  </a:lnTo>
                  <a:lnTo>
                    <a:pt x="874622" y="19543"/>
                  </a:lnTo>
                  <a:lnTo>
                    <a:pt x="884057" y="0"/>
                  </a:lnTo>
                  <a:lnTo>
                    <a:pt x="995501" y="0"/>
                  </a:lnTo>
                  <a:lnTo>
                    <a:pt x="1031477" y="6498"/>
                  </a:lnTo>
                  <a:lnTo>
                    <a:pt x="1062048" y="24522"/>
                  </a:lnTo>
                  <a:lnTo>
                    <a:pt x="1084644" y="51864"/>
                  </a:lnTo>
                  <a:lnTo>
                    <a:pt x="1096713" y="86319"/>
                  </a:lnTo>
                  <a:lnTo>
                    <a:pt x="1130568" y="298891"/>
                  </a:lnTo>
                  <a:close/>
                </a:path>
                <a:path w="1197610" h="836295">
                  <a:moveTo>
                    <a:pt x="1096028" y="836062"/>
                  </a:moveTo>
                  <a:lnTo>
                    <a:pt x="101213" y="836062"/>
                  </a:lnTo>
                  <a:lnTo>
                    <a:pt x="57414" y="826288"/>
                  </a:lnTo>
                  <a:lnTo>
                    <a:pt x="23260" y="800121"/>
                  </a:lnTo>
                  <a:lnTo>
                    <a:pt x="2778" y="762289"/>
                  </a:lnTo>
                  <a:lnTo>
                    <a:pt x="0" y="717522"/>
                  </a:lnTo>
                  <a:lnTo>
                    <a:pt x="100527" y="86319"/>
                  </a:lnTo>
                  <a:lnTo>
                    <a:pt x="112624" y="51840"/>
                  </a:lnTo>
                  <a:lnTo>
                    <a:pt x="135210" y="24522"/>
                  </a:lnTo>
                  <a:lnTo>
                    <a:pt x="165777" y="6498"/>
                  </a:lnTo>
                  <a:lnTo>
                    <a:pt x="201740" y="0"/>
                  </a:lnTo>
                  <a:lnTo>
                    <a:pt x="313183" y="0"/>
                  </a:lnTo>
                  <a:lnTo>
                    <a:pt x="322618" y="19543"/>
                  </a:lnTo>
                  <a:lnTo>
                    <a:pt x="332300" y="39168"/>
                  </a:lnTo>
                  <a:lnTo>
                    <a:pt x="342196" y="58845"/>
                  </a:lnTo>
                  <a:lnTo>
                    <a:pt x="352274" y="78550"/>
                  </a:lnTo>
                  <a:lnTo>
                    <a:pt x="276321" y="78550"/>
                  </a:lnTo>
                  <a:lnTo>
                    <a:pt x="222307" y="98452"/>
                  </a:lnTo>
                  <a:lnTo>
                    <a:pt x="194139" y="148646"/>
                  </a:lnTo>
                  <a:lnTo>
                    <a:pt x="157277" y="380069"/>
                  </a:lnTo>
                  <a:lnTo>
                    <a:pt x="396280" y="380069"/>
                  </a:lnTo>
                  <a:lnTo>
                    <a:pt x="445330" y="386196"/>
                  </a:lnTo>
                  <a:lnTo>
                    <a:pt x="490570" y="403892"/>
                  </a:lnTo>
                  <a:lnTo>
                    <a:pt x="530100" y="432127"/>
                  </a:lnTo>
                  <a:lnTo>
                    <a:pt x="550278" y="455992"/>
                  </a:lnTo>
                  <a:lnTo>
                    <a:pt x="145161" y="455992"/>
                  </a:lnTo>
                  <a:lnTo>
                    <a:pt x="112471" y="661251"/>
                  </a:lnTo>
                  <a:lnTo>
                    <a:pt x="114712" y="697597"/>
                  </a:lnTo>
                  <a:lnTo>
                    <a:pt x="131338" y="728319"/>
                  </a:lnTo>
                  <a:lnTo>
                    <a:pt x="159076" y="749572"/>
                  </a:lnTo>
                  <a:lnTo>
                    <a:pt x="194653" y="757511"/>
                  </a:lnTo>
                  <a:lnTo>
                    <a:pt x="1194751" y="757511"/>
                  </a:lnTo>
                  <a:lnTo>
                    <a:pt x="1194454" y="762290"/>
                  </a:lnTo>
                  <a:lnTo>
                    <a:pt x="1173959" y="800122"/>
                  </a:lnTo>
                  <a:lnTo>
                    <a:pt x="1139801" y="826289"/>
                  </a:lnTo>
                  <a:lnTo>
                    <a:pt x="1096028" y="836062"/>
                  </a:lnTo>
                  <a:close/>
                </a:path>
                <a:path w="1197610" h="836295">
                  <a:moveTo>
                    <a:pt x="297981" y="380069"/>
                  </a:moveTo>
                  <a:lnTo>
                    <a:pt x="176251" y="380069"/>
                  </a:lnTo>
                  <a:lnTo>
                    <a:pt x="412796" y="191263"/>
                  </a:lnTo>
                  <a:lnTo>
                    <a:pt x="422383" y="208310"/>
                  </a:lnTo>
                  <a:lnTo>
                    <a:pt x="431927" y="225154"/>
                  </a:lnTo>
                  <a:lnTo>
                    <a:pt x="441407" y="241762"/>
                  </a:lnTo>
                  <a:lnTo>
                    <a:pt x="450801" y="258102"/>
                  </a:lnTo>
                  <a:lnTo>
                    <a:pt x="297981" y="380069"/>
                  </a:lnTo>
                  <a:close/>
                </a:path>
                <a:path w="1197610" h="836295">
                  <a:moveTo>
                    <a:pt x="681890" y="500152"/>
                  </a:moveTo>
                  <a:lnTo>
                    <a:pt x="581732" y="500152"/>
                  </a:lnTo>
                  <a:lnTo>
                    <a:pt x="747239" y="308032"/>
                  </a:lnTo>
                  <a:lnTo>
                    <a:pt x="741732" y="304657"/>
                  </a:lnTo>
                  <a:lnTo>
                    <a:pt x="736267" y="301212"/>
                  </a:lnTo>
                  <a:lnTo>
                    <a:pt x="730844" y="297692"/>
                  </a:lnTo>
                  <a:lnTo>
                    <a:pt x="725465" y="294092"/>
                  </a:lnTo>
                  <a:lnTo>
                    <a:pt x="734838" y="278062"/>
                  </a:lnTo>
                  <a:lnTo>
                    <a:pt x="744339" y="261694"/>
                  </a:lnTo>
                  <a:lnTo>
                    <a:pt x="753947" y="245015"/>
                  </a:lnTo>
                  <a:lnTo>
                    <a:pt x="763642" y="228053"/>
                  </a:lnTo>
                  <a:lnTo>
                    <a:pt x="804653" y="253079"/>
                  </a:lnTo>
                  <a:lnTo>
                    <a:pt x="848208" y="272855"/>
                  </a:lnTo>
                  <a:lnTo>
                    <a:pt x="893900" y="287200"/>
                  </a:lnTo>
                  <a:lnTo>
                    <a:pt x="941323" y="295939"/>
                  </a:lnTo>
                  <a:lnTo>
                    <a:pt x="990071" y="298891"/>
                  </a:lnTo>
                  <a:lnTo>
                    <a:pt x="1130568" y="298891"/>
                  </a:lnTo>
                  <a:lnTo>
                    <a:pt x="1137519" y="342536"/>
                  </a:lnTo>
                  <a:lnTo>
                    <a:pt x="817648" y="342536"/>
                  </a:lnTo>
                  <a:lnTo>
                    <a:pt x="681890" y="500152"/>
                  </a:lnTo>
                  <a:close/>
                </a:path>
                <a:path w="1197610" h="836295">
                  <a:moveTo>
                    <a:pt x="1167626" y="531572"/>
                  </a:moveTo>
                  <a:lnTo>
                    <a:pt x="1064080" y="531572"/>
                  </a:lnTo>
                  <a:lnTo>
                    <a:pt x="1039106" y="374814"/>
                  </a:lnTo>
                  <a:lnTo>
                    <a:pt x="990014" y="374814"/>
                  </a:lnTo>
                  <a:lnTo>
                    <a:pt x="945433" y="372751"/>
                  </a:lnTo>
                  <a:lnTo>
                    <a:pt x="901688" y="366623"/>
                  </a:lnTo>
                  <a:lnTo>
                    <a:pt x="859015" y="356521"/>
                  </a:lnTo>
                  <a:lnTo>
                    <a:pt x="817648" y="342536"/>
                  </a:lnTo>
                  <a:lnTo>
                    <a:pt x="1137519" y="342536"/>
                  </a:lnTo>
                  <a:lnTo>
                    <a:pt x="1167626" y="531572"/>
                  </a:lnTo>
                  <a:close/>
                </a:path>
                <a:path w="1197610" h="836295">
                  <a:moveTo>
                    <a:pt x="749468" y="757511"/>
                  </a:moveTo>
                  <a:lnTo>
                    <a:pt x="658885" y="757511"/>
                  </a:lnTo>
                  <a:lnTo>
                    <a:pt x="498350" y="511291"/>
                  </a:lnTo>
                  <a:lnTo>
                    <a:pt x="478688" y="488046"/>
                  </a:lnTo>
                  <a:lnTo>
                    <a:pt x="454337" y="470659"/>
                  </a:lnTo>
                  <a:lnTo>
                    <a:pt x="426461" y="459764"/>
                  </a:lnTo>
                  <a:lnTo>
                    <a:pt x="396222" y="455992"/>
                  </a:lnTo>
                  <a:lnTo>
                    <a:pt x="550278" y="455992"/>
                  </a:lnTo>
                  <a:lnTo>
                    <a:pt x="562015" y="469874"/>
                  </a:lnTo>
                  <a:lnTo>
                    <a:pt x="581732" y="500152"/>
                  </a:lnTo>
                  <a:lnTo>
                    <a:pt x="681890" y="500152"/>
                  </a:lnTo>
                  <a:lnTo>
                    <a:pt x="654827" y="531572"/>
                  </a:lnTo>
                  <a:lnTo>
                    <a:pt x="1167626" y="531572"/>
                  </a:lnTo>
                  <a:lnTo>
                    <a:pt x="1179717" y="607494"/>
                  </a:lnTo>
                  <a:lnTo>
                    <a:pt x="651684" y="607494"/>
                  </a:lnTo>
                  <a:lnTo>
                    <a:pt x="749468" y="757511"/>
                  </a:lnTo>
                  <a:close/>
                </a:path>
                <a:path w="1197610" h="836295">
                  <a:moveTo>
                    <a:pt x="1194751" y="757511"/>
                  </a:moveTo>
                  <a:lnTo>
                    <a:pt x="1002530" y="757511"/>
                  </a:lnTo>
                  <a:lnTo>
                    <a:pt x="1038107" y="749572"/>
                  </a:lnTo>
                  <a:lnTo>
                    <a:pt x="1065845" y="728319"/>
                  </a:lnTo>
                  <a:lnTo>
                    <a:pt x="1082471" y="697597"/>
                  </a:lnTo>
                  <a:lnTo>
                    <a:pt x="1084712" y="661251"/>
                  </a:lnTo>
                  <a:lnTo>
                    <a:pt x="1076139" y="607494"/>
                  </a:lnTo>
                  <a:lnTo>
                    <a:pt x="1179717" y="607494"/>
                  </a:lnTo>
                  <a:lnTo>
                    <a:pt x="1197241" y="717522"/>
                  </a:lnTo>
                  <a:lnTo>
                    <a:pt x="1194751" y="757511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379962" y="3549705"/>
            <a:ext cx="1666751" cy="826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67483" y="6800148"/>
            <a:ext cx="1578033" cy="1625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80663" y="3667822"/>
            <a:ext cx="6736080" cy="19456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255270">
              <a:lnSpc>
                <a:spcPts val="2850"/>
              </a:lnSpc>
              <a:spcBef>
                <a:spcPts val="219"/>
              </a:spcBef>
            </a:pPr>
            <a:r>
              <a:rPr sz="2400" b="1" dirty="0">
                <a:solidFill>
                  <a:srgbClr val="040707"/>
                </a:solidFill>
                <a:cs typeface="Arial"/>
              </a:rPr>
              <a:t>Выпуск обработанных БЖ максимально  близко к месту отлова</a:t>
            </a:r>
            <a:endParaRPr sz="2400" dirty="0">
              <a:cs typeface="Arial"/>
            </a:endParaRPr>
          </a:p>
          <a:p>
            <a:pPr marL="12700" marR="5080">
              <a:lnSpc>
                <a:spcPct val="114599"/>
              </a:lnSpc>
              <a:spcBef>
                <a:spcPts val="1660"/>
              </a:spcBef>
            </a:pPr>
            <a:r>
              <a:rPr sz="1800" dirty="0">
                <a:solidFill>
                  <a:srgbClr val="040707"/>
                </a:solidFill>
                <a:cs typeface="Arial Black"/>
              </a:rPr>
              <a:t>т.к. именно на месте отлова у животного есть ресурсная  база, которую в случае невозврата животного займет  новое нестерилизованное животное</a:t>
            </a:r>
            <a:endParaRPr sz="1800" dirty="0"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622245"/>
            <a:ext cx="1282954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dirty="0">
                <a:latin typeface="+mn-lt"/>
              </a:rPr>
              <a:t>Условие эффективности ОСВВ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30463" y="3667822"/>
            <a:ext cx="4528820" cy="226420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dirty="0">
                <a:solidFill>
                  <a:srgbClr val="040707"/>
                </a:solidFill>
                <a:cs typeface="Arial"/>
              </a:rPr>
              <a:t>Зонирование территории  для определения зон риска</a:t>
            </a:r>
            <a:endParaRPr sz="2400" dirty="0">
              <a:cs typeface="Arial"/>
            </a:endParaRPr>
          </a:p>
          <a:p>
            <a:pPr marL="12700" marR="333375">
              <a:lnSpc>
                <a:spcPct val="114599"/>
              </a:lnSpc>
              <a:spcBef>
                <a:spcPts val="1660"/>
              </a:spcBef>
            </a:pPr>
            <a:r>
              <a:rPr sz="1800" dirty="0">
                <a:solidFill>
                  <a:srgbClr val="040707"/>
                </a:solidFill>
                <a:cs typeface="Arial Black"/>
              </a:rPr>
              <a:t>т.е. мест скопления и интенсивного  размножения </a:t>
            </a:r>
            <a:r>
              <a:rPr sz="1800" dirty="0" err="1">
                <a:solidFill>
                  <a:srgbClr val="040707"/>
                </a:solidFill>
                <a:cs typeface="Arial Black"/>
              </a:rPr>
              <a:t>безнадзорных</a:t>
            </a:r>
            <a:r>
              <a:rPr sz="1800" dirty="0">
                <a:solidFill>
                  <a:srgbClr val="040707"/>
                </a:solidFill>
                <a:cs typeface="Arial Black"/>
              </a:rPr>
              <a:t> </a:t>
            </a:r>
            <a:r>
              <a:rPr sz="1800" dirty="0" err="1">
                <a:solidFill>
                  <a:srgbClr val="040707"/>
                </a:solidFill>
                <a:cs typeface="Arial Black"/>
              </a:rPr>
              <a:t>собак</a:t>
            </a:r>
            <a:r>
              <a:rPr lang="ru-RU" sz="1800" dirty="0">
                <a:solidFill>
                  <a:srgbClr val="040707"/>
                </a:solidFill>
                <a:cs typeface="Arial Black"/>
              </a:rPr>
              <a:t> (</a:t>
            </a:r>
            <a:r>
              <a:rPr lang="ru-RU" sz="1800" dirty="0" err="1">
                <a:solidFill>
                  <a:srgbClr val="040707"/>
                </a:solidFill>
                <a:cs typeface="Arial Black"/>
              </a:rPr>
              <a:t>промзоны</a:t>
            </a:r>
            <a:r>
              <a:rPr lang="ru-RU" sz="1800" dirty="0">
                <a:solidFill>
                  <a:srgbClr val="040707"/>
                </a:solidFill>
                <a:cs typeface="Arial Black"/>
              </a:rPr>
              <a:t>, стройки, автосервисы, закрытые предприятия)</a:t>
            </a:r>
            <a:endParaRPr sz="1800" dirty="0"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0463" y="7157749"/>
            <a:ext cx="4811395" cy="113216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b="1" dirty="0">
                <a:solidFill>
                  <a:srgbClr val="040707"/>
                </a:solidFill>
                <a:cs typeface="Arial"/>
              </a:rPr>
              <a:t>Проведение вакцинации и  ревакцинации безнадзорных  животных</a:t>
            </a:r>
            <a:endParaRPr sz="2400" dirty="0"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89355" y="7340629"/>
            <a:ext cx="5976620" cy="92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40707"/>
                </a:solidFill>
                <a:cs typeface="Arial"/>
              </a:rPr>
              <a:t>Мониторинг эффективности ОСВВ</a:t>
            </a:r>
            <a:endParaRPr sz="24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1800" dirty="0">
                <a:solidFill>
                  <a:srgbClr val="040707"/>
                </a:solidFill>
                <a:cs typeface="Arial Black"/>
              </a:rPr>
              <a:t>с помощью коэффициентов эффективности ОСВВ</a:t>
            </a:r>
            <a:endParaRPr sz="1800" dirty="0"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46600" y="9237381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1</a:t>
            </a:r>
            <a:r>
              <a:rPr sz="3400" spc="-5" dirty="0">
                <a:latin typeface="Eras Medium ITC"/>
                <a:cs typeface="Eras Medium ITC"/>
              </a:rPr>
              <a:t>5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1764" y="6974232"/>
            <a:ext cx="1246381" cy="1234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313305"/>
          </a:xfrm>
          <a:custGeom>
            <a:avLst/>
            <a:gdLst/>
            <a:ahLst/>
            <a:cxnLst/>
            <a:rect l="l" t="t" r="r" b="b"/>
            <a:pathLst>
              <a:path w="18288000" h="2313305">
                <a:moveTo>
                  <a:pt x="18287998" y="2312753"/>
                </a:moveTo>
                <a:lnTo>
                  <a:pt x="0" y="231275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312753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451934" y="6816452"/>
            <a:ext cx="923925" cy="1038225"/>
            <a:chOff x="9451934" y="6816452"/>
            <a:chExt cx="923925" cy="1038225"/>
          </a:xfrm>
        </p:grpSpPr>
        <p:sp>
          <p:nvSpPr>
            <p:cNvPr id="4" name="object 4"/>
            <p:cNvSpPr/>
            <p:nvPr/>
          </p:nvSpPr>
          <p:spPr>
            <a:xfrm>
              <a:off x="9451934" y="6816452"/>
              <a:ext cx="923925" cy="1038225"/>
            </a:xfrm>
            <a:custGeom>
              <a:avLst/>
              <a:gdLst/>
              <a:ahLst/>
              <a:cxnLst/>
              <a:rect l="l" t="t" r="r" b="b"/>
              <a:pathLst>
                <a:path w="923925" h="1038225">
                  <a:moveTo>
                    <a:pt x="375250" y="173037"/>
                  </a:moveTo>
                  <a:lnTo>
                    <a:pt x="337043" y="161728"/>
                  </a:lnTo>
                  <a:lnTo>
                    <a:pt x="299593" y="133267"/>
                  </a:lnTo>
                  <a:lnTo>
                    <a:pt x="271107" y="95851"/>
                  </a:lnTo>
                  <a:lnTo>
                    <a:pt x="259788" y="57679"/>
                  </a:lnTo>
                  <a:lnTo>
                    <a:pt x="260690" y="48666"/>
                  </a:lnTo>
                  <a:lnTo>
                    <a:pt x="267004" y="28839"/>
                  </a:lnTo>
                  <a:lnTo>
                    <a:pt x="284143" y="9012"/>
                  </a:lnTo>
                  <a:lnTo>
                    <a:pt x="317519" y="0"/>
                  </a:lnTo>
                  <a:lnTo>
                    <a:pt x="332088" y="4506"/>
                  </a:lnTo>
                  <a:lnTo>
                    <a:pt x="344100" y="14419"/>
                  </a:lnTo>
                  <a:lnTo>
                    <a:pt x="357254" y="24333"/>
                  </a:lnTo>
                  <a:lnTo>
                    <a:pt x="375250" y="28839"/>
                  </a:lnTo>
                  <a:lnTo>
                    <a:pt x="656687" y="28839"/>
                  </a:lnTo>
                  <a:lnTo>
                    <a:pt x="663001" y="48666"/>
                  </a:lnTo>
                  <a:lnTo>
                    <a:pt x="663903" y="57679"/>
                  </a:lnTo>
                  <a:lnTo>
                    <a:pt x="652589" y="95851"/>
                  </a:lnTo>
                  <a:lnTo>
                    <a:pt x="624109" y="133267"/>
                  </a:lnTo>
                  <a:lnTo>
                    <a:pt x="587567" y="161040"/>
                  </a:lnTo>
                  <a:lnTo>
                    <a:pt x="418548" y="161040"/>
                  </a:lnTo>
                  <a:lnTo>
                    <a:pt x="408616" y="166053"/>
                  </a:lnTo>
                  <a:lnTo>
                    <a:pt x="398046" y="169829"/>
                  </a:lnTo>
                  <a:lnTo>
                    <a:pt x="386902" y="172209"/>
                  </a:lnTo>
                  <a:lnTo>
                    <a:pt x="375250" y="173037"/>
                  </a:lnTo>
                  <a:close/>
                </a:path>
                <a:path w="923925" h="1038225">
                  <a:moveTo>
                    <a:pt x="548442" y="28839"/>
                  </a:moveTo>
                  <a:lnTo>
                    <a:pt x="375250" y="28839"/>
                  </a:lnTo>
                  <a:lnTo>
                    <a:pt x="392839" y="24333"/>
                  </a:lnTo>
                  <a:lnTo>
                    <a:pt x="407723" y="14419"/>
                  </a:lnTo>
                  <a:lnTo>
                    <a:pt x="428019" y="4506"/>
                  </a:lnTo>
                  <a:lnTo>
                    <a:pt x="461846" y="0"/>
                  </a:lnTo>
                  <a:lnTo>
                    <a:pt x="495672" y="4506"/>
                  </a:lnTo>
                  <a:lnTo>
                    <a:pt x="515968" y="14419"/>
                  </a:lnTo>
                  <a:lnTo>
                    <a:pt x="530852" y="24333"/>
                  </a:lnTo>
                  <a:lnTo>
                    <a:pt x="548442" y="28839"/>
                  </a:lnTo>
                  <a:close/>
                </a:path>
                <a:path w="923925" h="1038225">
                  <a:moveTo>
                    <a:pt x="656687" y="28839"/>
                  </a:moveTo>
                  <a:lnTo>
                    <a:pt x="548442" y="28839"/>
                  </a:lnTo>
                  <a:lnTo>
                    <a:pt x="566441" y="24333"/>
                  </a:lnTo>
                  <a:lnTo>
                    <a:pt x="579602" y="14419"/>
                  </a:lnTo>
                  <a:lnTo>
                    <a:pt x="591616" y="4506"/>
                  </a:lnTo>
                  <a:lnTo>
                    <a:pt x="606173" y="0"/>
                  </a:lnTo>
                  <a:lnTo>
                    <a:pt x="639548" y="9012"/>
                  </a:lnTo>
                  <a:lnTo>
                    <a:pt x="656687" y="28839"/>
                  </a:lnTo>
                  <a:close/>
                </a:path>
                <a:path w="923925" h="1038225">
                  <a:moveTo>
                    <a:pt x="461846" y="173037"/>
                  </a:moveTo>
                  <a:lnTo>
                    <a:pt x="450193" y="172209"/>
                  </a:lnTo>
                  <a:lnTo>
                    <a:pt x="439049" y="169829"/>
                  </a:lnTo>
                  <a:lnTo>
                    <a:pt x="428479" y="166053"/>
                  </a:lnTo>
                  <a:lnTo>
                    <a:pt x="418548" y="161040"/>
                  </a:lnTo>
                  <a:lnTo>
                    <a:pt x="505144" y="161040"/>
                  </a:lnTo>
                  <a:lnTo>
                    <a:pt x="495229" y="166053"/>
                  </a:lnTo>
                  <a:lnTo>
                    <a:pt x="484664" y="169829"/>
                  </a:lnTo>
                  <a:lnTo>
                    <a:pt x="473515" y="172209"/>
                  </a:lnTo>
                  <a:lnTo>
                    <a:pt x="461846" y="173037"/>
                  </a:lnTo>
                  <a:close/>
                </a:path>
                <a:path w="923925" h="1038225">
                  <a:moveTo>
                    <a:pt x="548442" y="173037"/>
                  </a:moveTo>
                  <a:lnTo>
                    <a:pt x="536789" y="172209"/>
                  </a:lnTo>
                  <a:lnTo>
                    <a:pt x="525645" y="169829"/>
                  </a:lnTo>
                  <a:lnTo>
                    <a:pt x="515075" y="166053"/>
                  </a:lnTo>
                  <a:lnTo>
                    <a:pt x="505144" y="161040"/>
                  </a:lnTo>
                  <a:lnTo>
                    <a:pt x="587567" y="161040"/>
                  </a:lnTo>
                  <a:lnTo>
                    <a:pt x="586661" y="161728"/>
                  </a:lnTo>
                  <a:lnTo>
                    <a:pt x="548442" y="173037"/>
                  </a:lnTo>
                  <a:close/>
                </a:path>
                <a:path w="923925" h="1038225">
                  <a:moveTo>
                    <a:pt x="692769" y="1038225"/>
                  </a:moveTo>
                  <a:lnTo>
                    <a:pt x="230923" y="1038225"/>
                  </a:lnTo>
                  <a:lnTo>
                    <a:pt x="202121" y="1034556"/>
                  </a:lnTo>
                  <a:lnTo>
                    <a:pt x="170540" y="1022327"/>
                  </a:lnTo>
                  <a:lnTo>
                    <a:pt x="138661" y="999705"/>
                  </a:lnTo>
                  <a:lnTo>
                    <a:pt x="108966" y="964857"/>
                  </a:lnTo>
                  <a:lnTo>
                    <a:pt x="76491" y="942741"/>
                  </a:lnTo>
                  <a:lnTo>
                    <a:pt x="51174" y="912909"/>
                  </a:lnTo>
                  <a:lnTo>
                    <a:pt x="34728" y="876924"/>
                  </a:lnTo>
                  <a:lnTo>
                    <a:pt x="28865" y="836347"/>
                  </a:lnTo>
                  <a:lnTo>
                    <a:pt x="30085" y="818249"/>
                  </a:lnTo>
                  <a:lnTo>
                    <a:pt x="33584" y="800900"/>
                  </a:lnTo>
                  <a:lnTo>
                    <a:pt x="39118" y="784367"/>
                  </a:lnTo>
                  <a:lnTo>
                    <a:pt x="46444" y="768719"/>
                  </a:lnTo>
                  <a:lnTo>
                    <a:pt x="27204" y="747013"/>
                  </a:lnTo>
                  <a:lnTo>
                    <a:pt x="12570" y="721800"/>
                  </a:lnTo>
                  <a:lnTo>
                    <a:pt x="3262" y="693695"/>
                  </a:lnTo>
                  <a:lnTo>
                    <a:pt x="0" y="663310"/>
                  </a:lnTo>
                  <a:lnTo>
                    <a:pt x="7409" y="617794"/>
                  </a:lnTo>
                  <a:lnTo>
                    <a:pt x="28017" y="578403"/>
                  </a:lnTo>
                  <a:lnTo>
                    <a:pt x="59390" y="547398"/>
                  </a:lnTo>
                  <a:lnTo>
                    <a:pt x="99094" y="527043"/>
                  </a:lnTo>
                  <a:lnTo>
                    <a:pt x="124652" y="473201"/>
                  </a:lnTo>
                  <a:lnTo>
                    <a:pt x="148570" y="434663"/>
                  </a:lnTo>
                  <a:lnTo>
                    <a:pt x="166274" y="411492"/>
                  </a:lnTo>
                  <a:lnTo>
                    <a:pt x="173192" y="403754"/>
                  </a:lnTo>
                  <a:lnTo>
                    <a:pt x="346384" y="173037"/>
                  </a:lnTo>
                  <a:lnTo>
                    <a:pt x="577307" y="173037"/>
                  </a:lnTo>
                  <a:lnTo>
                    <a:pt x="750500" y="403754"/>
                  </a:lnTo>
                  <a:lnTo>
                    <a:pt x="765653" y="421696"/>
                  </a:lnTo>
                  <a:lnTo>
                    <a:pt x="800285" y="475485"/>
                  </a:lnTo>
                  <a:lnTo>
                    <a:pt x="838154" y="565060"/>
                  </a:lnTo>
                  <a:lnTo>
                    <a:pt x="863017" y="690362"/>
                  </a:lnTo>
                  <a:lnTo>
                    <a:pt x="887939" y="712908"/>
                  </a:lnTo>
                  <a:lnTo>
                    <a:pt x="907080" y="740607"/>
                  </a:lnTo>
                  <a:lnTo>
                    <a:pt x="919359" y="772471"/>
                  </a:lnTo>
                  <a:lnTo>
                    <a:pt x="923692" y="807508"/>
                  </a:lnTo>
                  <a:lnTo>
                    <a:pt x="916547" y="852241"/>
                  </a:lnTo>
                  <a:lnTo>
                    <a:pt x="896649" y="891132"/>
                  </a:lnTo>
                  <a:lnTo>
                    <a:pt x="866299" y="922025"/>
                  </a:lnTo>
                  <a:lnTo>
                    <a:pt x="827801" y="942766"/>
                  </a:lnTo>
                  <a:lnTo>
                    <a:pt x="796408" y="988475"/>
                  </a:lnTo>
                  <a:lnTo>
                    <a:pt x="761086" y="1017867"/>
                  </a:lnTo>
                  <a:lnTo>
                    <a:pt x="725363" y="1033574"/>
                  </a:lnTo>
                  <a:lnTo>
                    <a:pt x="692769" y="1038225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40557" y="6960653"/>
              <a:ext cx="346710" cy="779145"/>
            </a:xfrm>
            <a:custGeom>
              <a:avLst/>
              <a:gdLst/>
              <a:ahLst/>
              <a:cxnLst/>
              <a:rect l="l" t="t" r="r" b="b"/>
              <a:pathLst>
                <a:path w="346709" h="779145">
                  <a:moveTo>
                    <a:pt x="343547" y="563587"/>
                  </a:moveTo>
                  <a:lnTo>
                    <a:pt x="335051" y="525335"/>
                  </a:lnTo>
                  <a:lnTo>
                    <a:pt x="279336" y="472020"/>
                  </a:lnTo>
                  <a:lnTo>
                    <a:pt x="240258" y="453288"/>
                  </a:lnTo>
                  <a:lnTo>
                    <a:pt x="160070" y="422414"/>
                  </a:lnTo>
                  <a:lnTo>
                    <a:pt x="127114" y="406590"/>
                  </a:lnTo>
                  <a:lnTo>
                    <a:pt x="104355" y="388073"/>
                  </a:lnTo>
                  <a:lnTo>
                    <a:pt x="95859" y="364998"/>
                  </a:lnTo>
                  <a:lnTo>
                    <a:pt x="102412" y="340309"/>
                  </a:lnTo>
                  <a:lnTo>
                    <a:pt x="120078" y="322770"/>
                  </a:lnTo>
                  <a:lnTo>
                    <a:pt x="145935" y="312318"/>
                  </a:lnTo>
                  <a:lnTo>
                    <a:pt x="176999" y="308851"/>
                  </a:lnTo>
                  <a:lnTo>
                    <a:pt x="221907" y="315912"/>
                  </a:lnTo>
                  <a:lnTo>
                    <a:pt x="251764" y="331470"/>
                  </a:lnTo>
                  <a:lnTo>
                    <a:pt x="274116" y="347027"/>
                  </a:lnTo>
                  <a:lnTo>
                    <a:pt x="296468" y="354101"/>
                  </a:lnTo>
                  <a:lnTo>
                    <a:pt x="311810" y="351624"/>
                  </a:lnTo>
                  <a:lnTo>
                    <a:pt x="322668" y="344995"/>
                  </a:lnTo>
                  <a:lnTo>
                    <a:pt x="329120" y="335368"/>
                  </a:lnTo>
                  <a:lnTo>
                    <a:pt x="331254" y="323926"/>
                  </a:lnTo>
                  <a:lnTo>
                    <a:pt x="321246" y="297992"/>
                  </a:lnTo>
                  <a:lnTo>
                    <a:pt x="295033" y="276301"/>
                  </a:lnTo>
                  <a:lnTo>
                    <a:pt x="258318" y="259740"/>
                  </a:lnTo>
                  <a:lnTo>
                    <a:pt x="216801" y="249174"/>
                  </a:lnTo>
                  <a:lnTo>
                    <a:pt x="216801" y="213410"/>
                  </a:lnTo>
                  <a:lnTo>
                    <a:pt x="213512" y="197700"/>
                  </a:lnTo>
                  <a:lnTo>
                    <a:pt x="204520" y="184873"/>
                  </a:lnTo>
                  <a:lnTo>
                    <a:pt x="191185" y="176212"/>
                  </a:lnTo>
                  <a:lnTo>
                    <a:pt x="174828" y="173037"/>
                  </a:lnTo>
                  <a:lnTo>
                    <a:pt x="158457" y="176212"/>
                  </a:lnTo>
                  <a:lnTo>
                    <a:pt x="145110" y="184873"/>
                  </a:lnTo>
                  <a:lnTo>
                    <a:pt x="136105" y="197700"/>
                  </a:lnTo>
                  <a:lnTo>
                    <a:pt x="132803" y="213410"/>
                  </a:lnTo>
                  <a:lnTo>
                    <a:pt x="132803" y="250418"/>
                  </a:lnTo>
                  <a:lnTo>
                    <a:pt x="89281" y="265531"/>
                  </a:lnTo>
                  <a:lnTo>
                    <a:pt x="53073" y="290753"/>
                  </a:lnTo>
                  <a:lnTo>
                    <a:pt x="28333" y="325920"/>
                  </a:lnTo>
                  <a:lnTo>
                    <a:pt x="19164" y="370852"/>
                  </a:lnTo>
                  <a:lnTo>
                    <a:pt x="27660" y="407708"/>
                  </a:lnTo>
                  <a:lnTo>
                    <a:pt x="50419" y="436816"/>
                  </a:lnTo>
                  <a:lnTo>
                    <a:pt x="83362" y="460019"/>
                  </a:lnTo>
                  <a:lnTo>
                    <a:pt x="122428" y="479132"/>
                  </a:lnTo>
                  <a:lnTo>
                    <a:pt x="202590" y="512330"/>
                  </a:lnTo>
                  <a:lnTo>
                    <a:pt x="235546" y="530072"/>
                  </a:lnTo>
                  <a:lnTo>
                    <a:pt x="258305" y="550989"/>
                  </a:lnTo>
                  <a:lnTo>
                    <a:pt x="266801" y="576910"/>
                  </a:lnTo>
                  <a:lnTo>
                    <a:pt x="260616" y="599084"/>
                  </a:lnTo>
                  <a:lnTo>
                    <a:pt x="242824" y="618413"/>
                  </a:lnTo>
                  <a:lnTo>
                    <a:pt x="214566" y="632091"/>
                  </a:lnTo>
                  <a:lnTo>
                    <a:pt x="176999" y="637273"/>
                  </a:lnTo>
                  <a:lnTo>
                    <a:pt x="123698" y="628764"/>
                  </a:lnTo>
                  <a:lnTo>
                    <a:pt x="85534" y="610031"/>
                  </a:lnTo>
                  <a:lnTo>
                    <a:pt x="56692" y="591312"/>
                  </a:lnTo>
                  <a:lnTo>
                    <a:pt x="31369" y="582790"/>
                  </a:lnTo>
                  <a:lnTo>
                    <a:pt x="19481" y="585203"/>
                  </a:lnTo>
                  <a:lnTo>
                    <a:pt x="9474" y="592010"/>
                  </a:lnTo>
                  <a:lnTo>
                    <a:pt x="2565" y="602602"/>
                  </a:lnTo>
                  <a:lnTo>
                    <a:pt x="0" y="616369"/>
                  </a:lnTo>
                  <a:lnTo>
                    <a:pt x="9944" y="641121"/>
                  </a:lnTo>
                  <a:lnTo>
                    <a:pt x="37579" y="665086"/>
                  </a:lnTo>
                  <a:lnTo>
                    <a:pt x="79654" y="685050"/>
                  </a:lnTo>
                  <a:lnTo>
                    <a:pt x="132829" y="698093"/>
                  </a:lnTo>
                  <a:lnTo>
                    <a:pt x="132829" y="738416"/>
                  </a:lnTo>
                  <a:lnTo>
                    <a:pt x="136144" y="754113"/>
                  </a:lnTo>
                  <a:lnTo>
                    <a:pt x="145148" y="766953"/>
                  </a:lnTo>
                  <a:lnTo>
                    <a:pt x="158508" y="775614"/>
                  </a:lnTo>
                  <a:lnTo>
                    <a:pt x="174866" y="778789"/>
                  </a:lnTo>
                  <a:lnTo>
                    <a:pt x="191211" y="775614"/>
                  </a:lnTo>
                  <a:lnTo>
                    <a:pt x="204558" y="766953"/>
                  </a:lnTo>
                  <a:lnTo>
                    <a:pt x="213563" y="754113"/>
                  </a:lnTo>
                  <a:lnTo>
                    <a:pt x="216865" y="738416"/>
                  </a:lnTo>
                  <a:lnTo>
                    <a:pt x="216598" y="696798"/>
                  </a:lnTo>
                  <a:lnTo>
                    <a:pt x="265645" y="681647"/>
                  </a:lnTo>
                  <a:lnTo>
                    <a:pt x="306031" y="654596"/>
                  </a:lnTo>
                  <a:lnTo>
                    <a:pt x="333451" y="615353"/>
                  </a:lnTo>
                  <a:lnTo>
                    <a:pt x="343547" y="563587"/>
                  </a:lnTo>
                  <a:close/>
                </a:path>
                <a:path w="346709" h="779145">
                  <a:moveTo>
                    <a:pt x="346405" y="28841"/>
                  </a:moveTo>
                  <a:lnTo>
                    <a:pt x="344144" y="17614"/>
                  </a:lnTo>
                  <a:lnTo>
                    <a:pt x="337959" y="8458"/>
                  </a:lnTo>
                  <a:lnTo>
                    <a:pt x="328790" y="2273"/>
                  </a:lnTo>
                  <a:lnTo>
                    <a:pt x="317538" y="0"/>
                  </a:lnTo>
                  <a:lnTo>
                    <a:pt x="28892" y="0"/>
                  </a:lnTo>
                  <a:lnTo>
                    <a:pt x="17653" y="2273"/>
                  </a:lnTo>
                  <a:lnTo>
                    <a:pt x="8483" y="8458"/>
                  </a:lnTo>
                  <a:lnTo>
                    <a:pt x="2298" y="17614"/>
                  </a:lnTo>
                  <a:lnTo>
                    <a:pt x="25" y="28841"/>
                  </a:lnTo>
                  <a:lnTo>
                    <a:pt x="2298" y="40068"/>
                  </a:lnTo>
                  <a:lnTo>
                    <a:pt x="8483" y="49237"/>
                  </a:lnTo>
                  <a:lnTo>
                    <a:pt x="17653" y="55410"/>
                  </a:lnTo>
                  <a:lnTo>
                    <a:pt x="28892" y="57683"/>
                  </a:lnTo>
                  <a:lnTo>
                    <a:pt x="317538" y="57683"/>
                  </a:lnTo>
                  <a:lnTo>
                    <a:pt x="328790" y="55410"/>
                  </a:lnTo>
                  <a:lnTo>
                    <a:pt x="337959" y="49237"/>
                  </a:lnTo>
                  <a:lnTo>
                    <a:pt x="344144" y="40068"/>
                  </a:lnTo>
                  <a:lnTo>
                    <a:pt x="346405" y="28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81013" y="4646966"/>
            <a:ext cx="1094365" cy="1019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94443" y="4638476"/>
            <a:ext cx="1242695" cy="910590"/>
            <a:chOff x="294443" y="4638476"/>
            <a:chExt cx="1242695" cy="910590"/>
          </a:xfrm>
        </p:grpSpPr>
        <p:sp>
          <p:nvSpPr>
            <p:cNvPr id="8" name="object 8"/>
            <p:cNvSpPr/>
            <p:nvPr/>
          </p:nvSpPr>
          <p:spPr>
            <a:xfrm>
              <a:off x="1186824" y="4638476"/>
              <a:ext cx="233045" cy="399415"/>
            </a:xfrm>
            <a:custGeom>
              <a:avLst/>
              <a:gdLst/>
              <a:ahLst/>
              <a:cxnLst/>
              <a:rect l="l" t="t" r="r" b="b"/>
              <a:pathLst>
                <a:path w="233044" h="399414">
                  <a:moveTo>
                    <a:pt x="163489" y="399201"/>
                  </a:moveTo>
                  <a:lnTo>
                    <a:pt x="150261" y="397955"/>
                  </a:lnTo>
                  <a:lnTo>
                    <a:pt x="137905" y="392188"/>
                  </a:lnTo>
                  <a:lnTo>
                    <a:pt x="128549" y="382708"/>
                  </a:lnTo>
                  <a:lnTo>
                    <a:pt x="117402" y="367708"/>
                  </a:lnTo>
                  <a:lnTo>
                    <a:pt x="104767" y="354241"/>
                  </a:lnTo>
                  <a:lnTo>
                    <a:pt x="91410" y="341529"/>
                  </a:lnTo>
                  <a:lnTo>
                    <a:pt x="78097" y="328795"/>
                  </a:lnTo>
                  <a:lnTo>
                    <a:pt x="68457" y="316449"/>
                  </a:lnTo>
                  <a:lnTo>
                    <a:pt x="57944" y="304943"/>
                  </a:lnTo>
                  <a:lnTo>
                    <a:pt x="46487" y="294601"/>
                  </a:lnTo>
                  <a:lnTo>
                    <a:pt x="34016" y="285747"/>
                  </a:lnTo>
                  <a:lnTo>
                    <a:pt x="27793" y="278056"/>
                  </a:lnTo>
                  <a:lnTo>
                    <a:pt x="21638" y="270299"/>
                  </a:lnTo>
                  <a:lnTo>
                    <a:pt x="15121" y="263032"/>
                  </a:lnTo>
                  <a:lnTo>
                    <a:pt x="7809" y="256811"/>
                  </a:lnTo>
                  <a:lnTo>
                    <a:pt x="2328" y="253331"/>
                  </a:lnTo>
                  <a:lnTo>
                    <a:pt x="5225" y="243256"/>
                  </a:lnTo>
                  <a:lnTo>
                    <a:pt x="0" y="239671"/>
                  </a:lnTo>
                  <a:lnTo>
                    <a:pt x="4819" y="226483"/>
                  </a:lnTo>
                  <a:lnTo>
                    <a:pt x="13774" y="215897"/>
                  </a:lnTo>
                  <a:lnTo>
                    <a:pt x="24080" y="206114"/>
                  </a:lnTo>
                  <a:lnTo>
                    <a:pt x="32951" y="195336"/>
                  </a:lnTo>
                  <a:lnTo>
                    <a:pt x="44472" y="182239"/>
                  </a:lnTo>
                  <a:lnTo>
                    <a:pt x="54649" y="167985"/>
                  </a:lnTo>
                  <a:lnTo>
                    <a:pt x="63945" y="153006"/>
                  </a:lnTo>
                  <a:lnTo>
                    <a:pt x="72819" y="137729"/>
                  </a:lnTo>
                  <a:lnTo>
                    <a:pt x="96038" y="118662"/>
                  </a:lnTo>
                  <a:lnTo>
                    <a:pt x="116289" y="98981"/>
                  </a:lnTo>
                  <a:lnTo>
                    <a:pt x="135334" y="77977"/>
                  </a:lnTo>
                  <a:lnTo>
                    <a:pt x="154938" y="54943"/>
                  </a:lnTo>
                  <a:lnTo>
                    <a:pt x="160847" y="40902"/>
                  </a:lnTo>
                  <a:lnTo>
                    <a:pt x="167461" y="27202"/>
                  </a:lnTo>
                  <a:lnTo>
                    <a:pt x="174188" y="13636"/>
                  </a:lnTo>
                  <a:lnTo>
                    <a:pt x="180434" y="0"/>
                  </a:lnTo>
                  <a:lnTo>
                    <a:pt x="185581" y="4065"/>
                  </a:lnTo>
                  <a:lnTo>
                    <a:pt x="188215" y="13216"/>
                  </a:lnTo>
                  <a:lnTo>
                    <a:pt x="189667" y="24039"/>
                  </a:lnTo>
                  <a:lnTo>
                    <a:pt x="191269" y="33120"/>
                  </a:lnTo>
                  <a:lnTo>
                    <a:pt x="192676" y="51907"/>
                  </a:lnTo>
                  <a:lnTo>
                    <a:pt x="194544" y="69585"/>
                  </a:lnTo>
                  <a:lnTo>
                    <a:pt x="197473" y="87137"/>
                  </a:lnTo>
                  <a:lnTo>
                    <a:pt x="202065" y="105548"/>
                  </a:lnTo>
                  <a:lnTo>
                    <a:pt x="201387" y="122001"/>
                  </a:lnTo>
                  <a:lnTo>
                    <a:pt x="196093" y="138930"/>
                  </a:lnTo>
                  <a:lnTo>
                    <a:pt x="189966" y="155979"/>
                  </a:lnTo>
                  <a:lnTo>
                    <a:pt x="186787" y="172791"/>
                  </a:lnTo>
                  <a:lnTo>
                    <a:pt x="195357" y="186861"/>
                  </a:lnTo>
                  <a:lnTo>
                    <a:pt x="211562" y="200806"/>
                  </a:lnTo>
                  <a:lnTo>
                    <a:pt x="226856" y="214898"/>
                  </a:lnTo>
                  <a:lnTo>
                    <a:pt x="232695" y="229410"/>
                  </a:lnTo>
                  <a:lnTo>
                    <a:pt x="230960" y="244254"/>
                  </a:lnTo>
                  <a:lnTo>
                    <a:pt x="222207" y="259384"/>
                  </a:lnTo>
                  <a:lnTo>
                    <a:pt x="212831" y="274727"/>
                  </a:lnTo>
                  <a:lnTo>
                    <a:pt x="209224" y="290208"/>
                  </a:lnTo>
                  <a:lnTo>
                    <a:pt x="210883" y="305250"/>
                  </a:lnTo>
                  <a:lnTo>
                    <a:pt x="209891" y="320364"/>
                  </a:lnTo>
                  <a:lnTo>
                    <a:pt x="206983" y="335284"/>
                  </a:lnTo>
                  <a:lnTo>
                    <a:pt x="202897" y="349744"/>
                  </a:lnTo>
                  <a:lnTo>
                    <a:pt x="197029" y="362052"/>
                  </a:lnTo>
                  <a:lnTo>
                    <a:pt x="189129" y="372841"/>
                  </a:lnTo>
                  <a:lnTo>
                    <a:pt x="181253" y="383424"/>
                  </a:lnTo>
                  <a:lnTo>
                    <a:pt x="175461" y="395117"/>
                  </a:lnTo>
                  <a:lnTo>
                    <a:pt x="163489" y="399201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40752" y="4709658"/>
              <a:ext cx="195979" cy="1717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4436" y="4836108"/>
              <a:ext cx="1210310" cy="712470"/>
            </a:xfrm>
            <a:custGeom>
              <a:avLst/>
              <a:gdLst/>
              <a:ahLst/>
              <a:cxnLst/>
              <a:rect l="l" t="t" r="r" b="b"/>
              <a:pathLst>
                <a:path w="1210310" h="712470">
                  <a:moveTo>
                    <a:pt x="1073505" y="18046"/>
                  </a:moveTo>
                  <a:lnTo>
                    <a:pt x="1067828" y="19469"/>
                  </a:lnTo>
                  <a:lnTo>
                    <a:pt x="1072794" y="18910"/>
                  </a:lnTo>
                  <a:lnTo>
                    <a:pt x="1073505" y="18046"/>
                  </a:lnTo>
                  <a:close/>
                </a:path>
                <a:path w="1210310" h="712470">
                  <a:moveTo>
                    <a:pt x="1086078" y="169837"/>
                  </a:moveTo>
                  <a:lnTo>
                    <a:pt x="1083500" y="163029"/>
                  </a:lnTo>
                  <a:lnTo>
                    <a:pt x="1082395" y="155714"/>
                  </a:lnTo>
                  <a:lnTo>
                    <a:pt x="1081341" y="148399"/>
                  </a:lnTo>
                  <a:lnTo>
                    <a:pt x="1078890" y="141541"/>
                  </a:lnTo>
                  <a:lnTo>
                    <a:pt x="1064577" y="129336"/>
                  </a:lnTo>
                  <a:lnTo>
                    <a:pt x="1049108" y="118706"/>
                  </a:lnTo>
                  <a:lnTo>
                    <a:pt x="1033411" y="108369"/>
                  </a:lnTo>
                  <a:lnTo>
                    <a:pt x="1018374" y="97053"/>
                  </a:lnTo>
                  <a:lnTo>
                    <a:pt x="972858" y="67919"/>
                  </a:lnTo>
                  <a:lnTo>
                    <a:pt x="943635" y="55880"/>
                  </a:lnTo>
                  <a:lnTo>
                    <a:pt x="919734" y="42049"/>
                  </a:lnTo>
                  <a:lnTo>
                    <a:pt x="907072" y="36918"/>
                  </a:lnTo>
                  <a:lnTo>
                    <a:pt x="894270" y="40055"/>
                  </a:lnTo>
                  <a:lnTo>
                    <a:pt x="884732" y="50787"/>
                  </a:lnTo>
                  <a:lnTo>
                    <a:pt x="875766" y="63449"/>
                  </a:lnTo>
                  <a:lnTo>
                    <a:pt x="864730" y="72351"/>
                  </a:lnTo>
                  <a:lnTo>
                    <a:pt x="853059" y="76136"/>
                  </a:lnTo>
                  <a:lnTo>
                    <a:pt x="842810" y="83845"/>
                  </a:lnTo>
                  <a:lnTo>
                    <a:pt x="842187" y="85128"/>
                  </a:lnTo>
                  <a:lnTo>
                    <a:pt x="840701" y="84162"/>
                  </a:lnTo>
                  <a:lnTo>
                    <a:pt x="820381" y="91059"/>
                  </a:lnTo>
                  <a:lnTo>
                    <a:pt x="799236" y="94335"/>
                  </a:lnTo>
                  <a:lnTo>
                    <a:pt x="778040" y="97193"/>
                  </a:lnTo>
                  <a:lnTo>
                    <a:pt x="757542" y="102831"/>
                  </a:lnTo>
                  <a:lnTo>
                    <a:pt x="729983" y="116166"/>
                  </a:lnTo>
                  <a:lnTo>
                    <a:pt x="700493" y="122809"/>
                  </a:lnTo>
                  <a:lnTo>
                    <a:pt x="670344" y="127228"/>
                  </a:lnTo>
                  <a:lnTo>
                    <a:pt x="640778" y="133883"/>
                  </a:lnTo>
                  <a:lnTo>
                    <a:pt x="615315" y="142735"/>
                  </a:lnTo>
                  <a:lnTo>
                    <a:pt x="610641" y="144754"/>
                  </a:lnTo>
                  <a:lnTo>
                    <a:pt x="596404" y="148691"/>
                  </a:lnTo>
                  <a:lnTo>
                    <a:pt x="579310" y="153898"/>
                  </a:lnTo>
                  <a:lnTo>
                    <a:pt x="562368" y="159918"/>
                  </a:lnTo>
                  <a:lnTo>
                    <a:pt x="545757" y="167157"/>
                  </a:lnTo>
                  <a:lnTo>
                    <a:pt x="530225" y="173228"/>
                  </a:lnTo>
                  <a:lnTo>
                    <a:pt x="514350" y="178066"/>
                  </a:lnTo>
                  <a:lnTo>
                    <a:pt x="498259" y="182105"/>
                  </a:lnTo>
                  <a:lnTo>
                    <a:pt x="482066" y="185813"/>
                  </a:lnTo>
                  <a:lnTo>
                    <a:pt x="467601" y="192938"/>
                  </a:lnTo>
                  <a:lnTo>
                    <a:pt x="439407" y="208203"/>
                  </a:lnTo>
                  <a:lnTo>
                    <a:pt x="425132" y="215341"/>
                  </a:lnTo>
                  <a:lnTo>
                    <a:pt x="411581" y="223799"/>
                  </a:lnTo>
                  <a:lnTo>
                    <a:pt x="399427" y="234226"/>
                  </a:lnTo>
                  <a:lnTo>
                    <a:pt x="388327" y="246037"/>
                  </a:lnTo>
                  <a:lnTo>
                    <a:pt x="377977" y="258635"/>
                  </a:lnTo>
                  <a:lnTo>
                    <a:pt x="354634" y="285394"/>
                  </a:lnTo>
                  <a:lnTo>
                    <a:pt x="354215" y="289483"/>
                  </a:lnTo>
                  <a:lnTo>
                    <a:pt x="338797" y="303491"/>
                  </a:lnTo>
                  <a:lnTo>
                    <a:pt x="317423" y="318630"/>
                  </a:lnTo>
                  <a:lnTo>
                    <a:pt x="295236" y="332981"/>
                  </a:lnTo>
                  <a:lnTo>
                    <a:pt x="273723" y="347954"/>
                  </a:lnTo>
                  <a:lnTo>
                    <a:pt x="226695" y="376847"/>
                  </a:lnTo>
                  <a:lnTo>
                    <a:pt x="178015" y="399554"/>
                  </a:lnTo>
                  <a:lnTo>
                    <a:pt x="128816" y="418515"/>
                  </a:lnTo>
                  <a:lnTo>
                    <a:pt x="80264" y="436130"/>
                  </a:lnTo>
                  <a:lnTo>
                    <a:pt x="58267" y="443445"/>
                  </a:lnTo>
                  <a:lnTo>
                    <a:pt x="35585" y="451866"/>
                  </a:lnTo>
                  <a:lnTo>
                    <a:pt x="15176" y="462241"/>
                  </a:lnTo>
                  <a:lnTo>
                    <a:pt x="0" y="475475"/>
                  </a:lnTo>
                  <a:lnTo>
                    <a:pt x="23926" y="482485"/>
                  </a:lnTo>
                  <a:lnTo>
                    <a:pt x="52616" y="491832"/>
                  </a:lnTo>
                  <a:lnTo>
                    <a:pt x="81394" y="499808"/>
                  </a:lnTo>
                  <a:lnTo>
                    <a:pt x="105600" y="502678"/>
                  </a:lnTo>
                  <a:lnTo>
                    <a:pt x="153555" y="504253"/>
                  </a:lnTo>
                  <a:lnTo>
                    <a:pt x="199097" y="497357"/>
                  </a:lnTo>
                  <a:lnTo>
                    <a:pt x="242481" y="482968"/>
                  </a:lnTo>
                  <a:lnTo>
                    <a:pt x="283972" y="462038"/>
                  </a:lnTo>
                  <a:lnTo>
                    <a:pt x="323824" y="435559"/>
                  </a:lnTo>
                  <a:lnTo>
                    <a:pt x="362305" y="404495"/>
                  </a:lnTo>
                  <a:lnTo>
                    <a:pt x="393141" y="368376"/>
                  </a:lnTo>
                  <a:lnTo>
                    <a:pt x="402996" y="401688"/>
                  </a:lnTo>
                  <a:lnTo>
                    <a:pt x="414312" y="440728"/>
                  </a:lnTo>
                  <a:lnTo>
                    <a:pt x="418211" y="467563"/>
                  </a:lnTo>
                  <a:lnTo>
                    <a:pt x="413689" y="484225"/>
                  </a:lnTo>
                  <a:lnTo>
                    <a:pt x="405053" y="498614"/>
                  </a:lnTo>
                  <a:lnTo>
                    <a:pt x="395249" y="512445"/>
                  </a:lnTo>
                  <a:lnTo>
                    <a:pt x="387235" y="527367"/>
                  </a:lnTo>
                  <a:lnTo>
                    <a:pt x="384213" y="539305"/>
                  </a:lnTo>
                  <a:lnTo>
                    <a:pt x="386295" y="551230"/>
                  </a:lnTo>
                  <a:lnTo>
                    <a:pt x="391541" y="562546"/>
                  </a:lnTo>
                  <a:lnTo>
                    <a:pt x="398005" y="572630"/>
                  </a:lnTo>
                  <a:lnTo>
                    <a:pt x="406590" y="585660"/>
                  </a:lnTo>
                  <a:lnTo>
                    <a:pt x="413702" y="599719"/>
                  </a:lnTo>
                  <a:lnTo>
                    <a:pt x="420281" y="614159"/>
                  </a:lnTo>
                  <a:lnTo>
                    <a:pt x="427266" y="628319"/>
                  </a:lnTo>
                  <a:lnTo>
                    <a:pt x="437070" y="640219"/>
                  </a:lnTo>
                  <a:lnTo>
                    <a:pt x="445249" y="653669"/>
                  </a:lnTo>
                  <a:lnTo>
                    <a:pt x="453580" y="666889"/>
                  </a:lnTo>
                  <a:lnTo>
                    <a:pt x="463867" y="678091"/>
                  </a:lnTo>
                  <a:lnTo>
                    <a:pt x="475957" y="682294"/>
                  </a:lnTo>
                  <a:lnTo>
                    <a:pt x="485609" y="690702"/>
                  </a:lnTo>
                  <a:lnTo>
                    <a:pt x="494347" y="700874"/>
                  </a:lnTo>
                  <a:lnTo>
                    <a:pt x="503643" y="710349"/>
                  </a:lnTo>
                  <a:lnTo>
                    <a:pt x="516483" y="712368"/>
                  </a:lnTo>
                  <a:lnTo>
                    <a:pt x="529424" y="711123"/>
                  </a:lnTo>
                  <a:lnTo>
                    <a:pt x="542366" y="708558"/>
                  </a:lnTo>
                  <a:lnTo>
                    <a:pt x="555269" y="706615"/>
                  </a:lnTo>
                  <a:lnTo>
                    <a:pt x="567639" y="702246"/>
                  </a:lnTo>
                  <a:lnTo>
                    <a:pt x="573392" y="690092"/>
                  </a:lnTo>
                  <a:lnTo>
                    <a:pt x="573811" y="674674"/>
                  </a:lnTo>
                  <a:lnTo>
                    <a:pt x="570242" y="660514"/>
                  </a:lnTo>
                  <a:lnTo>
                    <a:pt x="559574" y="657250"/>
                  </a:lnTo>
                  <a:lnTo>
                    <a:pt x="537578" y="654316"/>
                  </a:lnTo>
                  <a:lnTo>
                    <a:pt x="526923" y="650951"/>
                  </a:lnTo>
                  <a:lnTo>
                    <a:pt x="517893" y="643940"/>
                  </a:lnTo>
                  <a:lnTo>
                    <a:pt x="508419" y="637413"/>
                  </a:lnTo>
                  <a:lnTo>
                    <a:pt x="499389" y="630301"/>
                  </a:lnTo>
                  <a:lnTo>
                    <a:pt x="491731" y="621563"/>
                  </a:lnTo>
                  <a:lnTo>
                    <a:pt x="486498" y="607479"/>
                  </a:lnTo>
                  <a:lnTo>
                    <a:pt x="478066" y="595045"/>
                  </a:lnTo>
                  <a:lnTo>
                    <a:pt x="470585" y="582307"/>
                  </a:lnTo>
                  <a:lnTo>
                    <a:pt x="468185" y="567296"/>
                  </a:lnTo>
                  <a:lnTo>
                    <a:pt x="477685" y="557974"/>
                  </a:lnTo>
                  <a:lnTo>
                    <a:pt x="490791" y="555142"/>
                  </a:lnTo>
                  <a:lnTo>
                    <a:pt x="504621" y="553072"/>
                  </a:lnTo>
                  <a:lnTo>
                    <a:pt x="516280" y="546036"/>
                  </a:lnTo>
                  <a:lnTo>
                    <a:pt x="524281" y="540626"/>
                  </a:lnTo>
                  <a:lnTo>
                    <a:pt x="532155" y="534873"/>
                  </a:lnTo>
                  <a:lnTo>
                    <a:pt x="539788" y="528675"/>
                  </a:lnTo>
                  <a:lnTo>
                    <a:pt x="547052" y="521944"/>
                  </a:lnTo>
                  <a:lnTo>
                    <a:pt x="564515" y="505853"/>
                  </a:lnTo>
                  <a:lnTo>
                    <a:pt x="595236" y="468668"/>
                  </a:lnTo>
                  <a:lnTo>
                    <a:pt x="615505" y="432727"/>
                  </a:lnTo>
                  <a:lnTo>
                    <a:pt x="622896" y="415086"/>
                  </a:lnTo>
                  <a:lnTo>
                    <a:pt x="630288" y="402640"/>
                  </a:lnTo>
                  <a:lnTo>
                    <a:pt x="648068" y="400875"/>
                  </a:lnTo>
                  <a:lnTo>
                    <a:pt x="665454" y="404139"/>
                  </a:lnTo>
                  <a:lnTo>
                    <a:pt x="682726" y="409359"/>
                  </a:lnTo>
                  <a:lnTo>
                    <a:pt x="700138" y="413512"/>
                  </a:lnTo>
                  <a:lnTo>
                    <a:pt x="716864" y="417195"/>
                  </a:lnTo>
                  <a:lnTo>
                    <a:pt x="733729" y="419696"/>
                  </a:lnTo>
                  <a:lnTo>
                    <a:pt x="750735" y="421411"/>
                  </a:lnTo>
                  <a:lnTo>
                    <a:pt x="767892" y="422706"/>
                  </a:lnTo>
                  <a:lnTo>
                    <a:pt x="783539" y="423951"/>
                  </a:lnTo>
                  <a:lnTo>
                    <a:pt x="799122" y="424484"/>
                  </a:lnTo>
                  <a:lnTo>
                    <a:pt x="814717" y="424446"/>
                  </a:lnTo>
                  <a:lnTo>
                    <a:pt x="830389" y="423938"/>
                  </a:lnTo>
                  <a:lnTo>
                    <a:pt x="833145" y="423976"/>
                  </a:lnTo>
                  <a:lnTo>
                    <a:pt x="833348" y="428256"/>
                  </a:lnTo>
                  <a:lnTo>
                    <a:pt x="833132" y="437591"/>
                  </a:lnTo>
                  <a:lnTo>
                    <a:pt x="833513" y="446887"/>
                  </a:lnTo>
                  <a:lnTo>
                    <a:pt x="833996" y="456171"/>
                  </a:lnTo>
                  <a:lnTo>
                    <a:pt x="834072" y="465480"/>
                  </a:lnTo>
                  <a:lnTo>
                    <a:pt x="835037" y="473964"/>
                  </a:lnTo>
                  <a:lnTo>
                    <a:pt x="835634" y="482460"/>
                  </a:lnTo>
                  <a:lnTo>
                    <a:pt x="835761" y="487057"/>
                  </a:lnTo>
                  <a:lnTo>
                    <a:pt x="835736" y="499592"/>
                  </a:lnTo>
                  <a:lnTo>
                    <a:pt x="835431" y="509397"/>
                  </a:lnTo>
                  <a:lnTo>
                    <a:pt x="836409" y="518896"/>
                  </a:lnTo>
                  <a:lnTo>
                    <a:pt x="837666" y="528320"/>
                  </a:lnTo>
                  <a:lnTo>
                    <a:pt x="838225" y="537895"/>
                  </a:lnTo>
                  <a:lnTo>
                    <a:pt x="837958" y="546785"/>
                  </a:lnTo>
                  <a:lnTo>
                    <a:pt x="838606" y="555472"/>
                  </a:lnTo>
                  <a:lnTo>
                    <a:pt x="840295" y="563905"/>
                  </a:lnTo>
                  <a:lnTo>
                    <a:pt x="843102" y="572084"/>
                  </a:lnTo>
                  <a:lnTo>
                    <a:pt x="843419" y="583044"/>
                  </a:lnTo>
                  <a:lnTo>
                    <a:pt x="850341" y="623760"/>
                  </a:lnTo>
                  <a:lnTo>
                    <a:pt x="858164" y="636117"/>
                  </a:lnTo>
                  <a:lnTo>
                    <a:pt x="866368" y="649960"/>
                  </a:lnTo>
                  <a:lnTo>
                    <a:pt x="870712" y="662927"/>
                  </a:lnTo>
                  <a:lnTo>
                    <a:pt x="872756" y="671207"/>
                  </a:lnTo>
                  <a:lnTo>
                    <a:pt x="876211" y="679246"/>
                  </a:lnTo>
                  <a:lnTo>
                    <a:pt x="881583" y="684974"/>
                  </a:lnTo>
                  <a:lnTo>
                    <a:pt x="889393" y="686320"/>
                  </a:lnTo>
                  <a:lnTo>
                    <a:pt x="906640" y="692899"/>
                  </a:lnTo>
                  <a:lnTo>
                    <a:pt x="929601" y="695375"/>
                  </a:lnTo>
                  <a:lnTo>
                    <a:pt x="952144" y="692327"/>
                  </a:lnTo>
                  <a:lnTo>
                    <a:pt x="968133" y="682358"/>
                  </a:lnTo>
                  <a:lnTo>
                    <a:pt x="975220" y="679945"/>
                  </a:lnTo>
                  <a:lnTo>
                    <a:pt x="977569" y="674700"/>
                  </a:lnTo>
                  <a:lnTo>
                    <a:pt x="976033" y="668185"/>
                  </a:lnTo>
                  <a:lnTo>
                    <a:pt x="971423" y="661974"/>
                  </a:lnTo>
                  <a:lnTo>
                    <a:pt x="963764" y="658114"/>
                  </a:lnTo>
                  <a:lnTo>
                    <a:pt x="955840" y="654329"/>
                  </a:lnTo>
                  <a:lnTo>
                    <a:pt x="947826" y="650430"/>
                  </a:lnTo>
                  <a:lnTo>
                    <a:pt x="939939" y="646188"/>
                  </a:lnTo>
                  <a:lnTo>
                    <a:pt x="932091" y="643382"/>
                  </a:lnTo>
                  <a:lnTo>
                    <a:pt x="926172" y="637806"/>
                  </a:lnTo>
                  <a:lnTo>
                    <a:pt x="922578" y="630224"/>
                  </a:lnTo>
                  <a:lnTo>
                    <a:pt x="921664" y="621360"/>
                  </a:lnTo>
                  <a:lnTo>
                    <a:pt x="910844" y="592531"/>
                  </a:lnTo>
                  <a:lnTo>
                    <a:pt x="912723" y="556920"/>
                  </a:lnTo>
                  <a:lnTo>
                    <a:pt x="919670" y="519963"/>
                  </a:lnTo>
                  <a:lnTo>
                    <a:pt x="924102" y="487057"/>
                  </a:lnTo>
                  <a:lnTo>
                    <a:pt x="926947" y="474649"/>
                  </a:lnTo>
                  <a:lnTo>
                    <a:pt x="930008" y="462305"/>
                  </a:lnTo>
                  <a:lnTo>
                    <a:pt x="933208" y="449999"/>
                  </a:lnTo>
                  <a:lnTo>
                    <a:pt x="936447" y="437705"/>
                  </a:lnTo>
                  <a:lnTo>
                    <a:pt x="939190" y="426567"/>
                  </a:lnTo>
                  <a:lnTo>
                    <a:pt x="956208" y="391109"/>
                  </a:lnTo>
                  <a:lnTo>
                    <a:pt x="969594" y="377875"/>
                  </a:lnTo>
                  <a:lnTo>
                    <a:pt x="982802" y="364401"/>
                  </a:lnTo>
                  <a:lnTo>
                    <a:pt x="995553" y="350456"/>
                  </a:lnTo>
                  <a:lnTo>
                    <a:pt x="1005878" y="338480"/>
                  </a:lnTo>
                  <a:lnTo>
                    <a:pt x="1016749" y="327126"/>
                  </a:lnTo>
                  <a:lnTo>
                    <a:pt x="1047610" y="290715"/>
                  </a:lnTo>
                  <a:lnTo>
                    <a:pt x="1058532" y="241706"/>
                  </a:lnTo>
                  <a:lnTo>
                    <a:pt x="1065555" y="223786"/>
                  </a:lnTo>
                  <a:lnTo>
                    <a:pt x="1071448" y="205333"/>
                  </a:lnTo>
                  <a:lnTo>
                    <a:pt x="1077772" y="187109"/>
                  </a:lnTo>
                  <a:lnTo>
                    <a:pt x="1086078" y="169837"/>
                  </a:lnTo>
                  <a:close/>
                </a:path>
                <a:path w="1210310" h="712470">
                  <a:moveTo>
                    <a:pt x="1186827" y="17957"/>
                  </a:moveTo>
                  <a:lnTo>
                    <a:pt x="1185113" y="15760"/>
                  </a:lnTo>
                  <a:lnTo>
                    <a:pt x="1179906" y="13639"/>
                  </a:lnTo>
                  <a:lnTo>
                    <a:pt x="1173873" y="11074"/>
                  </a:lnTo>
                  <a:lnTo>
                    <a:pt x="1168908" y="8102"/>
                  </a:lnTo>
                  <a:lnTo>
                    <a:pt x="1167904" y="7505"/>
                  </a:lnTo>
                  <a:lnTo>
                    <a:pt x="1161186" y="8102"/>
                  </a:lnTo>
                  <a:lnTo>
                    <a:pt x="1154645" y="7759"/>
                  </a:lnTo>
                  <a:lnTo>
                    <a:pt x="1148130" y="5816"/>
                  </a:lnTo>
                  <a:lnTo>
                    <a:pt x="1141501" y="5727"/>
                  </a:lnTo>
                  <a:lnTo>
                    <a:pt x="1134745" y="4699"/>
                  </a:lnTo>
                  <a:lnTo>
                    <a:pt x="1128064" y="2997"/>
                  </a:lnTo>
                  <a:lnTo>
                    <a:pt x="1123759" y="2184"/>
                  </a:lnTo>
                  <a:lnTo>
                    <a:pt x="1121359" y="1727"/>
                  </a:lnTo>
                  <a:lnTo>
                    <a:pt x="1107960" y="2184"/>
                  </a:lnTo>
                  <a:lnTo>
                    <a:pt x="1100797" y="0"/>
                  </a:lnTo>
                  <a:lnTo>
                    <a:pt x="1094892" y="4114"/>
                  </a:lnTo>
                  <a:lnTo>
                    <a:pt x="1089736" y="5854"/>
                  </a:lnTo>
                  <a:lnTo>
                    <a:pt x="1083919" y="6845"/>
                  </a:lnTo>
                  <a:lnTo>
                    <a:pt x="1080312" y="11633"/>
                  </a:lnTo>
                  <a:lnTo>
                    <a:pt x="1076350" y="14566"/>
                  </a:lnTo>
                  <a:lnTo>
                    <a:pt x="1073581" y="17957"/>
                  </a:lnTo>
                  <a:lnTo>
                    <a:pt x="1073873" y="17957"/>
                  </a:lnTo>
                  <a:lnTo>
                    <a:pt x="1186827" y="17957"/>
                  </a:lnTo>
                  <a:close/>
                </a:path>
                <a:path w="1210310" h="712470">
                  <a:moveTo>
                    <a:pt x="1210246" y="32842"/>
                  </a:moveTo>
                  <a:lnTo>
                    <a:pt x="1206220" y="27178"/>
                  </a:lnTo>
                  <a:lnTo>
                    <a:pt x="1199019" y="25984"/>
                  </a:lnTo>
                  <a:lnTo>
                    <a:pt x="1194625" y="20942"/>
                  </a:lnTo>
                  <a:lnTo>
                    <a:pt x="1188783" y="20459"/>
                  </a:lnTo>
                  <a:lnTo>
                    <a:pt x="1186891" y="18046"/>
                  </a:lnTo>
                  <a:lnTo>
                    <a:pt x="1074000" y="18046"/>
                  </a:lnTo>
                  <a:lnTo>
                    <a:pt x="1080782" y="22682"/>
                  </a:lnTo>
                  <a:lnTo>
                    <a:pt x="1081278" y="29375"/>
                  </a:lnTo>
                  <a:lnTo>
                    <a:pt x="1084008" y="33972"/>
                  </a:lnTo>
                  <a:lnTo>
                    <a:pt x="1087437" y="36410"/>
                  </a:lnTo>
                  <a:lnTo>
                    <a:pt x="1088415" y="41795"/>
                  </a:lnTo>
                  <a:lnTo>
                    <a:pt x="1089748" y="47066"/>
                  </a:lnTo>
                  <a:lnTo>
                    <a:pt x="1091907" y="53213"/>
                  </a:lnTo>
                  <a:lnTo>
                    <a:pt x="1098118" y="51155"/>
                  </a:lnTo>
                  <a:lnTo>
                    <a:pt x="1103198" y="53911"/>
                  </a:lnTo>
                  <a:lnTo>
                    <a:pt x="1108608" y="54533"/>
                  </a:lnTo>
                  <a:lnTo>
                    <a:pt x="1119682" y="59956"/>
                  </a:lnTo>
                  <a:lnTo>
                    <a:pt x="1126261" y="58381"/>
                  </a:lnTo>
                  <a:lnTo>
                    <a:pt x="1132573" y="58572"/>
                  </a:lnTo>
                  <a:lnTo>
                    <a:pt x="1133017" y="58381"/>
                  </a:lnTo>
                  <a:lnTo>
                    <a:pt x="1138758" y="55803"/>
                  </a:lnTo>
                  <a:lnTo>
                    <a:pt x="1145019" y="55702"/>
                  </a:lnTo>
                  <a:lnTo>
                    <a:pt x="1158011" y="56400"/>
                  </a:lnTo>
                  <a:lnTo>
                    <a:pt x="1159383" y="55702"/>
                  </a:lnTo>
                  <a:lnTo>
                    <a:pt x="1163713" y="53479"/>
                  </a:lnTo>
                  <a:lnTo>
                    <a:pt x="1170025" y="54965"/>
                  </a:lnTo>
                  <a:lnTo>
                    <a:pt x="1176845" y="54622"/>
                  </a:lnTo>
                  <a:lnTo>
                    <a:pt x="1182192" y="54013"/>
                  </a:lnTo>
                  <a:lnTo>
                    <a:pt x="1185100" y="53479"/>
                  </a:lnTo>
                  <a:lnTo>
                    <a:pt x="1188935" y="52781"/>
                  </a:lnTo>
                  <a:lnTo>
                    <a:pt x="1191856" y="51155"/>
                  </a:lnTo>
                  <a:lnTo>
                    <a:pt x="1193787" y="50088"/>
                  </a:lnTo>
                  <a:lnTo>
                    <a:pt x="1199616" y="48831"/>
                  </a:lnTo>
                  <a:lnTo>
                    <a:pt x="1203794" y="45135"/>
                  </a:lnTo>
                  <a:lnTo>
                    <a:pt x="1204468" y="40208"/>
                  </a:lnTo>
                  <a:lnTo>
                    <a:pt x="1209522" y="36576"/>
                  </a:lnTo>
                  <a:lnTo>
                    <a:pt x="1210246" y="32842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17792" y="6870009"/>
            <a:ext cx="1019175" cy="1038225"/>
            <a:chOff x="517792" y="6870009"/>
            <a:chExt cx="1019175" cy="1038225"/>
          </a:xfrm>
        </p:grpSpPr>
        <p:sp>
          <p:nvSpPr>
            <p:cNvPr id="12" name="object 12"/>
            <p:cNvSpPr/>
            <p:nvPr/>
          </p:nvSpPr>
          <p:spPr>
            <a:xfrm>
              <a:off x="517792" y="6870009"/>
              <a:ext cx="1019175" cy="1038225"/>
            </a:xfrm>
            <a:custGeom>
              <a:avLst/>
              <a:gdLst/>
              <a:ahLst/>
              <a:cxnLst/>
              <a:rect l="l" t="t" r="r" b="b"/>
              <a:pathLst>
                <a:path w="1019175" h="1038225">
                  <a:moveTo>
                    <a:pt x="509568" y="1037848"/>
                  </a:moveTo>
                  <a:lnTo>
                    <a:pt x="463188" y="1035727"/>
                  </a:lnTo>
                  <a:lnTo>
                    <a:pt x="417974" y="1029487"/>
                  </a:lnTo>
                  <a:lnTo>
                    <a:pt x="374106" y="1019312"/>
                  </a:lnTo>
                  <a:lnTo>
                    <a:pt x="331765" y="1005383"/>
                  </a:lnTo>
                  <a:lnTo>
                    <a:pt x="291130" y="987885"/>
                  </a:lnTo>
                  <a:lnTo>
                    <a:pt x="252381" y="967000"/>
                  </a:lnTo>
                  <a:lnTo>
                    <a:pt x="215698" y="942913"/>
                  </a:lnTo>
                  <a:lnTo>
                    <a:pt x="181262" y="915805"/>
                  </a:lnTo>
                  <a:lnTo>
                    <a:pt x="149251" y="885860"/>
                  </a:lnTo>
                  <a:lnTo>
                    <a:pt x="119845" y="853262"/>
                  </a:lnTo>
                  <a:lnTo>
                    <a:pt x="93226" y="818193"/>
                  </a:lnTo>
                  <a:lnTo>
                    <a:pt x="69572" y="780837"/>
                  </a:lnTo>
                  <a:lnTo>
                    <a:pt x="49063" y="741376"/>
                  </a:lnTo>
                  <a:lnTo>
                    <a:pt x="31880" y="699995"/>
                  </a:lnTo>
                  <a:lnTo>
                    <a:pt x="18202" y="656876"/>
                  </a:lnTo>
                  <a:lnTo>
                    <a:pt x="8209" y="612202"/>
                  </a:lnTo>
                  <a:lnTo>
                    <a:pt x="2082" y="566157"/>
                  </a:lnTo>
                  <a:lnTo>
                    <a:pt x="0" y="518924"/>
                  </a:lnTo>
                  <a:lnTo>
                    <a:pt x="2082" y="471692"/>
                  </a:lnTo>
                  <a:lnTo>
                    <a:pt x="8209" y="425648"/>
                  </a:lnTo>
                  <a:lnTo>
                    <a:pt x="18201" y="380975"/>
                  </a:lnTo>
                  <a:lnTo>
                    <a:pt x="31879" y="337856"/>
                  </a:lnTo>
                  <a:lnTo>
                    <a:pt x="49062" y="296475"/>
                  </a:lnTo>
                  <a:lnTo>
                    <a:pt x="69570" y="257015"/>
                  </a:lnTo>
                  <a:lnTo>
                    <a:pt x="93223" y="219659"/>
                  </a:lnTo>
                  <a:lnTo>
                    <a:pt x="119842" y="184589"/>
                  </a:lnTo>
                  <a:lnTo>
                    <a:pt x="149247" y="151991"/>
                  </a:lnTo>
                  <a:lnTo>
                    <a:pt x="181258" y="122046"/>
                  </a:lnTo>
                  <a:lnTo>
                    <a:pt x="215694" y="94937"/>
                  </a:lnTo>
                  <a:lnTo>
                    <a:pt x="252377" y="70849"/>
                  </a:lnTo>
                  <a:lnTo>
                    <a:pt x="291126" y="49964"/>
                  </a:lnTo>
                  <a:lnTo>
                    <a:pt x="331761" y="32465"/>
                  </a:lnTo>
                  <a:lnTo>
                    <a:pt x="374103" y="18536"/>
                  </a:lnTo>
                  <a:lnTo>
                    <a:pt x="417971" y="8360"/>
                  </a:lnTo>
                  <a:lnTo>
                    <a:pt x="463186" y="2120"/>
                  </a:lnTo>
                  <a:lnTo>
                    <a:pt x="509568" y="0"/>
                  </a:lnTo>
                  <a:lnTo>
                    <a:pt x="555949" y="2120"/>
                  </a:lnTo>
                  <a:lnTo>
                    <a:pt x="601162" y="8360"/>
                  </a:lnTo>
                  <a:lnTo>
                    <a:pt x="645030" y="18536"/>
                  </a:lnTo>
                  <a:lnTo>
                    <a:pt x="687371" y="32464"/>
                  </a:lnTo>
                  <a:lnTo>
                    <a:pt x="728006" y="49962"/>
                  </a:lnTo>
                  <a:lnTo>
                    <a:pt x="766755" y="70847"/>
                  </a:lnTo>
                  <a:lnTo>
                    <a:pt x="803438" y="94935"/>
                  </a:lnTo>
                  <a:lnTo>
                    <a:pt x="837875" y="122043"/>
                  </a:lnTo>
                  <a:lnTo>
                    <a:pt x="869886" y="151987"/>
                  </a:lnTo>
                  <a:lnTo>
                    <a:pt x="899291" y="184586"/>
                  </a:lnTo>
                  <a:lnTo>
                    <a:pt x="925911" y="219655"/>
                  </a:lnTo>
                  <a:lnTo>
                    <a:pt x="949565" y="257011"/>
                  </a:lnTo>
                  <a:lnTo>
                    <a:pt x="970073" y="296471"/>
                  </a:lnTo>
                  <a:lnTo>
                    <a:pt x="987256" y="337852"/>
                  </a:lnTo>
                  <a:lnTo>
                    <a:pt x="1000934" y="380972"/>
                  </a:lnTo>
                  <a:lnTo>
                    <a:pt x="1010927" y="425645"/>
                  </a:lnTo>
                  <a:lnTo>
                    <a:pt x="1017054" y="471690"/>
                  </a:lnTo>
                  <a:lnTo>
                    <a:pt x="1019137" y="518924"/>
                  </a:lnTo>
                  <a:lnTo>
                    <a:pt x="1017054" y="566156"/>
                  </a:lnTo>
                  <a:lnTo>
                    <a:pt x="1010927" y="612200"/>
                  </a:lnTo>
                  <a:lnTo>
                    <a:pt x="1000935" y="656873"/>
                  </a:lnTo>
                  <a:lnTo>
                    <a:pt x="987257" y="699991"/>
                  </a:lnTo>
                  <a:lnTo>
                    <a:pt x="970075" y="741372"/>
                  </a:lnTo>
                  <a:lnTo>
                    <a:pt x="949567" y="780832"/>
                  </a:lnTo>
                  <a:lnTo>
                    <a:pt x="925913" y="818189"/>
                  </a:lnTo>
                  <a:lnTo>
                    <a:pt x="899294" y="853258"/>
                  </a:lnTo>
                  <a:lnTo>
                    <a:pt x="869889" y="885857"/>
                  </a:lnTo>
                  <a:lnTo>
                    <a:pt x="837879" y="915802"/>
                  </a:lnTo>
                  <a:lnTo>
                    <a:pt x="803442" y="942910"/>
                  </a:lnTo>
                  <a:lnTo>
                    <a:pt x="766759" y="966998"/>
                  </a:lnTo>
                  <a:lnTo>
                    <a:pt x="728010" y="987883"/>
                  </a:lnTo>
                  <a:lnTo>
                    <a:pt x="687375" y="1005382"/>
                  </a:lnTo>
                  <a:lnTo>
                    <a:pt x="645033" y="1019311"/>
                  </a:lnTo>
                  <a:lnTo>
                    <a:pt x="601165" y="1029487"/>
                  </a:lnTo>
                  <a:lnTo>
                    <a:pt x="555950" y="1035727"/>
                  </a:lnTo>
                  <a:lnTo>
                    <a:pt x="509568" y="1037848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0670" y="6897561"/>
              <a:ext cx="953662" cy="9956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1601" y="7008799"/>
              <a:ext cx="508634" cy="735330"/>
            </a:xfrm>
            <a:custGeom>
              <a:avLst/>
              <a:gdLst/>
              <a:ahLst/>
              <a:cxnLst/>
              <a:rect l="l" t="t" r="r" b="b"/>
              <a:pathLst>
                <a:path w="508634" h="735329">
                  <a:moveTo>
                    <a:pt x="236677" y="177825"/>
                  </a:moveTo>
                  <a:lnTo>
                    <a:pt x="234594" y="32169"/>
                  </a:lnTo>
                  <a:lnTo>
                    <a:pt x="196621" y="2311"/>
                  </a:lnTo>
                  <a:lnTo>
                    <a:pt x="185559" y="0"/>
                  </a:lnTo>
                  <a:lnTo>
                    <a:pt x="178777" y="63"/>
                  </a:lnTo>
                  <a:lnTo>
                    <a:pt x="176479" y="520"/>
                  </a:lnTo>
                  <a:lnTo>
                    <a:pt x="176872" y="32169"/>
                  </a:lnTo>
                  <a:lnTo>
                    <a:pt x="178041" y="100774"/>
                  </a:lnTo>
                  <a:lnTo>
                    <a:pt x="179984" y="171488"/>
                  </a:lnTo>
                  <a:lnTo>
                    <a:pt x="182702" y="207365"/>
                  </a:lnTo>
                  <a:lnTo>
                    <a:pt x="189445" y="210134"/>
                  </a:lnTo>
                  <a:lnTo>
                    <a:pt x="200863" y="207365"/>
                  </a:lnTo>
                  <a:lnTo>
                    <a:pt x="213067" y="201422"/>
                  </a:lnTo>
                  <a:lnTo>
                    <a:pt x="222148" y="194691"/>
                  </a:lnTo>
                  <a:lnTo>
                    <a:pt x="230454" y="186270"/>
                  </a:lnTo>
                  <a:lnTo>
                    <a:pt x="236677" y="177825"/>
                  </a:lnTo>
                  <a:close/>
                </a:path>
                <a:path w="508634" h="735329">
                  <a:moveTo>
                    <a:pt x="508635" y="686485"/>
                  </a:moveTo>
                  <a:lnTo>
                    <a:pt x="340487" y="553516"/>
                  </a:lnTo>
                  <a:lnTo>
                    <a:pt x="332206" y="557796"/>
                  </a:lnTo>
                  <a:lnTo>
                    <a:pt x="311683" y="564070"/>
                  </a:lnTo>
                  <a:lnTo>
                    <a:pt x="259511" y="542950"/>
                  </a:lnTo>
                  <a:lnTo>
                    <a:pt x="226263" y="487883"/>
                  </a:lnTo>
                  <a:lnTo>
                    <a:pt x="183476" y="407885"/>
                  </a:lnTo>
                  <a:lnTo>
                    <a:pt x="146532" y="335788"/>
                  </a:lnTo>
                  <a:lnTo>
                    <a:pt x="127520" y="294132"/>
                  </a:lnTo>
                  <a:lnTo>
                    <a:pt x="124828" y="269367"/>
                  </a:lnTo>
                  <a:lnTo>
                    <a:pt x="133426" y="239458"/>
                  </a:lnTo>
                  <a:lnTo>
                    <a:pt x="164020" y="213702"/>
                  </a:lnTo>
                  <a:lnTo>
                    <a:pt x="157784" y="520"/>
                  </a:lnTo>
                  <a:lnTo>
                    <a:pt x="132842" y="3124"/>
                  </a:lnTo>
                  <a:lnTo>
                    <a:pt x="78117" y="19786"/>
                  </a:lnTo>
                  <a:lnTo>
                    <a:pt x="23774" y="63741"/>
                  </a:lnTo>
                  <a:lnTo>
                    <a:pt x="0" y="148259"/>
                  </a:lnTo>
                  <a:lnTo>
                    <a:pt x="2514" y="209524"/>
                  </a:lnTo>
                  <a:lnTo>
                    <a:pt x="8204" y="268020"/>
                  </a:lnTo>
                  <a:lnTo>
                    <a:pt x="16891" y="323049"/>
                  </a:lnTo>
                  <a:lnTo>
                    <a:pt x="28448" y="373900"/>
                  </a:lnTo>
                  <a:lnTo>
                    <a:pt x="42735" y="419887"/>
                  </a:lnTo>
                  <a:lnTo>
                    <a:pt x="59601" y="460286"/>
                  </a:lnTo>
                  <a:lnTo>
                    <a:pt x="78905" y="494423"/>
                  </a:lnTo>
                  <a:lnTo>
                    <a:pt x="121170" y="555917"/>
                  </a:lnTo>
                  <a:lnTo>
                    <a:pt x="149402" y="592924"/>
                  </a:lnTo>
                  <a:lnTo>
                    <a:pt x="181749" y="630542"/>
                  </a:lnTo>
                  <a:lnTo>
                    <a:pt x="217716" y="666140"/>
                  </a:lnTo>
                  <a:lnTo>
                    <a:pt x="256819" y="697052"/>
                  </a:lnTo>
                  <a:lnTo>
                    <a:pt x="298589" y="720610"/>
                  </a:lnTo>
                  <a:lnTo>
                    <a:pt x="342557" y="734161"/>
                  </a:lnTo>
                  <a:lnTo>
                    <a:pt x="388239" y="735050"/>
                  </a:lnTo>
                  <a:lnTo>
                    <a:pt x="399745" y="732205"/>
                  </a:lnTo>
                  <a:lnTo>
                    <a:pt x="428980" y="723430"/>
                  </a:lnTo>
                  <a:lnTo>
                    <a:pt x="467931" y="708317"/>
                  </a:lnTo>
                  <a:lnTo>
                    <a:pt x="508635" y="6864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6071" y="7522036"/>
              <a:ext cx="187527" cy="1627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78224" y="7070184"/>
            <a:ext cx="5747385" cy="8271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250"/>
              </a:spcBef>
            </a:pPr>
            <a:r>
              <a:rPr sz="2600" b="1" dirty="0">
                <a:solidFill>
                  <a:srgbClr val="040707"/>
                </a:solidFill>
                <a:cs typeface="Arial"/>
              </a:rPr>
              <a:t>Снижение количества заявок </a:t>
            </a:r>
            <a:r>
              <a:rPr sz="2600" b="1" dirty="0" err="1">
                <a:solidFill>
                  <a:srgbClr val="040707"/>
                </a:solidFill>
                <a:cs typeface="Arial"/>
              </a:rPr>
              <a:t>на</a:t>
            </a:r>
            <a:r>
              <a:rPr sz="2600" b="1" dirty="0">
                <a:solidFill>
                  <a:srgbClr val="040707"/>
                </a:solidFill>
                <a:cs typeface="Arial"/>
              </a:rPr>
              <a:t>  </a:t>
            </a:r>
            <a:r>
              <a:rPr sz="2600" b="1" dirty="0" err="1">
                <a:solidFill>
                  <a:srgbClr val="040707"/>
                </a:solidFill>
                <a:cs typeface="Arial"/>
              </a:rPr>
              <a:t>стерилизацию</a:t>
            </a:r>
            <a:r>
              <a:rPr sz="2600" b="1" dirty="0">
                <a:solidFill>
                  <a:srgbClr val="040707"/>
                </a:solidFill>
                <a:cs typeface="Arial"/>
              </a:rPr>
              <a:t>/</a:t>
            </a:r>
            <a:r>
              <a:rPr sz="2600" b="1" dirty="0" err="1">
                <a:solidFill>
                  <a:srgbClr val="040707"/>
                </a:solidFill>
                <a:cs typeface="Arial"/>
              </a:rPr>
              <a:t>кастрацию</a:t>
            </a:r>
            <a:endParaRPr sz="2600" dirty="0"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77594" y="4629674"/>
            <a:ext cx="5699760" cy="9055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600" b="1" dirty="0">
                <a:solidFill>
                  <a:srgbClr val="040707"/>
                </a:solidFill>
                <a:cs typeface="Arial"/>
              </a:rPr>
              <a:t>Снижение общего числа укусов</a:t>
            </a:r>
            <a:endParaRPr sz="26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200" dirty="0">
                <a:solidFill>
                  <a:srgbClr val="040707"/>
                </a:solidFill>
                <a:cs typeface="Arial Black"/>
              </a:rPr>
              <a:t>запрос в Роспотребнадзор</a:t>
            </a:r>
            <a:endParaRPr sz="2200" dirty="0"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8224" y="4570723"/>
            <a:ext cx="7034530" cy="12242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250"/>
              </a:spcBef>
            </a:pPr>
            <a:r>
              <a:rPr sz="2600" b="1" dirty="0">
                <a:solidFill>
                  <a:srgbClr val="040707"/>
                </a:solidFill>
                <a:cs typeface="Arial"/>
              </a:rPr>
              <a:t>Снижение общего числа безнадзорных  животных</a:t>
            </a:r>
            <a:endParaRPr sz="2600" dirty="0"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500"/>
              </a:spcBef>
            </a:pPr>
            <a:r>
              <a:rPr sz="2200" dirty="0">
                <a:solidFill>
                  <a:srgbClr val="040707"/>
                </a:solidFill>
                <a:cs typeface="Arial Black"/>
              </a:rPr>
              <a:t>если проводился мониторинг</a:t>
            </a:r>
            <a:endParaRPr sz="2200" dirty="0"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6000" y="523057"/>
            <a:ext cx="1376553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cs typeface="Arial"/>
              </a:rPr>
              <a:t>КОЭФФИЦИЕНТЫ ЭФФЕКТИВНОСТИ И КОЛИЧЕСТВЕННЫЕ </a:t>
            </a:r>
            <a:r>
              <a:rPr sz="2800" b="1" dirty="0" err="1">
                <a:solidFill>
                  <a:srgbClr val="FFFFFF"/>
                </a:solidFill>
                <a:cs typeface="Arial"/>
              </a:rPr>
              <a:t>ПОКАЗАТЕЛИ</a:t>
            </a:r>
            <a:r>
              <a:rPr sz="2800" b="1" dirty="0">
                <a:solidFill>
                  <a:srgbClr val="FFFFFF"/>
                </a:solidFill>
                <a:cs typeface="Arial"/>
              </a:rPr>
              <a:t> </a:t>
            </a:r>
            <a:r>
              <a:rPr sz="2800" b="1" dirty="0" err="1">
                <a:solidFill>
                  <a:srgbClr val="FFFFFF"/>
                </a:solidFill>
                <a:cs typeface="Arial"/>
              </a:rPr>
              <a:t>ОСВВ</a:t>
            </a:r>
            <a:r>
              <a:rPr lang="ru-RU" sz="2800" b="1" dirty="0">
                <a:solidFill>
                  <a:srgbClr val="FFFFFF"/>
                </a:solidFill>
                <a:cs typeface="Arial"/>
              </a:rPr>
              <a:t> В РОССИИ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00" dirty="0"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6000" y="2937936"/>
            <a:ext cx="95681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cs typeface="Arial"/>
              </a:rPr>
              <a:t>КОЭФФИЦИЕНТЫ ЭФФЕКТИВНОСТИ</a:t>
            </a:r>
            <a:endParaRPr sz="4200" dirty="0"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77594" y="6893287"/>
            <a:ext cx="6999605" cy="8271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250"/>
              </a:spcBef>
            </a:pPr>
            <a:r>
              <a:rPr sz="2600" b="1" dirty="0">
                <a:solidFill>
                  <a:srgbClr val="040707"/>
                </a:solidFill>
                <a:cs typeface="Arial"/>
              </a:rPr>
              <a:t>Стабильный и прогнозируемый бюджет  без резких скачков на увеличение</a:t>
            </a:r>
            <a:endParaRPr sz="2600" dirty="0"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46600" y="9237378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1</a:t>
            </a:r>
            <a:r>
              <a:rPr sz="3400" spc="-5" dirty="0">
                <a:latin typeface="Eras Medium ITC"/>
                <a:cs typeface="Eras Medium ITC"/>
              </a:rPr>
              <a:t>6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="" xmlns:a16="http://schemas.microsoft.com/office/drawing/2014/main" id="{E1E5EA14-7868-4E63-AA91-0C09E352FE3B}"/>
              </a:ext>
            </a:extLst>
          </p:cNvPr>
          <p:cNvSpPr txBox="1"/>
          <p:nvPr/>
        </p:nvSpPr>
        <p:spPr>
          <a:xfrm>
            <a:off x="1016000" y="1177925"/>
            <a:ext cx="12523470" cy="76027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dirty="0" err="1">
                <a:solidFill>
                  <a:srgbClr val="FFFFFF"/>
                </a:solidFill>
                <a:cs typeface="Arial Black"/>
              </a:rPr>
              <a:t>на</a:t>
            </a:r>
            <a:r>
              <a:rPr sz="2400" dirty="0">
                <a:solidFill>
                  <a:srgbClr val="FFFFFF"/>
                </a:solidFill>
                <a:cs typeface="Arial Black"/>
              </a:rPr>
              <a:t> о</a:t>
            </a:r>
            <a:r>
              <a:rPr lang="ru-RU" sz="2400" dirty="0" err="1">
                <a:solidFill>
                  <a:srgbClr val="FFFFFF"/>
                </a:solidFill>
                <a:cs typeface="Arial Black"/>
              </a:rPr>
              <a:t>снове</a:t>
            </a:r>
            <a:r>
              <a:rPr lang="ru-RU" sz="2400" dirty="0">
                <a:solidFill>
                  <a:srgbClr val="FFFFFF"/>
                </a:solidFill>
                <a:cs typeface="Arial Black"/>
              </a:rPr>
              <a:t> данных организаций, успешно</a:t>
            </a:r>
            <a:r>
              <a:rPr sz="2400" dirty="0">
                <a:solidFill>
                  <a:srgbClr val="FFFFFF"/>
                </a:solidFill>
                <a:cs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cs typeface="Arial Black"/>
              </a:rPr>
              <a:t>ведущих</a:t>
            </a:r>
            <a:r>
              <a:rPr sz="2400" dirty="0">
                <a:solidFill>
                  <a:srgbClr val="FFFFFF"/>
                </a:solidFill>
                <a:cs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cs typeface="Arial Black"/>
              </a:rPr>
              <a:t>ОСВВ</a:t>
            </a:r>
            <a:r>
              <a:rPr lang="ru-RU" sz="2400" dirty="0">
                <a:solidFill>
                  <a:srgbClr val="FFFFFF"/>
                </a:solidFill>
                <a:cs typeface="Arial Black"/>
              </a:rPr>
              <a:t> проекты в</a:t>
            </a:r>
            <a:r>
              <a:rPr sz="2400" dirty="0">
                <a:solidFill>
                  <a:srgbClr val="FFFFFF"/>
                </a:solidFill>
                <a:cs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cs typeface="Arial Black"/>
              </a:rPr>
              <a:t>РФ</a:t>
            </a:r>
            <a:r>
              <a:rPr lang="ru-RU" sz="2400" dirty="0">
                <a:solidFill>
                  <a:srgbClr val="FFFFFF"/>
                </a:solidFill>
                <a:cs typeface="Arial Black"/>
              </a:rPr>
              <a:t/>
            </a:r>
            <a:br>
              <a:rPr lang="ru-RU" sz="2400" dirty="0">
                <a:solidFill>
                  <a:srgbClr val="FFFFFF"/>
                </a:solidFill>
                <a:cs typeface="Arial Black"/>
              </a:rPr>
            </a:br>
            <a:r>
              <a:rPr lang="ru-RU" sz="2400" dirty="0">
                <a:solidFill>
                  <a:srgbClr val="FFFFFF"/>
                </a:solidFill>
                <a:cs typeface="Arial Black"/>
              </a:rPr>
              <a:t>(опрос проведен в 2019 году)</a:t>
            </a:r>
            <a:endParaRPr sz="2400" dirty="0"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1555"/>
            <a:ext cx="18288000" cy="2313305"/>
          </a:xfrm>
          <a:custGeom>
            <a:avLst/>
            <a:gdLst/>
            <a:ahLst/>
            <a:cxnLst/>
            <a:rect l="l" t="t" r="r" b="b"/>
            <a:pathLst>
              <a:path w="18288000" h="2313305">
                <a:moveTo>
                  <a:pt x="18287998" y="2312753"/>
                </a:moveTo>
                <a:lnTo>
                  <a:pt x="0" y="231275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312753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16000" y="523057"/>
            <a:ext cx="137655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+mn-lt"/>
              </a:rPr>
              <a:t>КОЭФФИЦИЕНТЫ ЭФФЕКТИВНОСТИ И КОЛИЧЕСТВЕННЫЕ ПОКАЗАТЕЛИ ОСВВ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16000" y="1177925"/>
            <a:ext cx="12523470" cy="77200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dirty="0" err="1">
                <a:solidFill>
                  <a:srgbClr val="FFFFFF"/>
                </a:solidFill>
                <a:cs typeface="Arial Black"/>
              </a:rPr>
              <a:t>на</a:t>
            </a:r>
            <a:r>
              <a:rPr sz="2400" dirty="0">
                <a:solidFill>
                  <a:srgbClr val="FFFFFF"/>
                </a:solidFill>
                <a:cs typeface="Arial Black"/>
              </a:rPr>
              <a:t> </a:t>
            </a:r>
            <a:r>
              <a:rPr lang="ru-RU" sz="2400" dirty="0">
                <a:solidFill>
                  <a:srgbClr val="FFFFFF"/>
                </a:solidFill>
                <a:cs typeface="Arial Black"/>
              </a:rPr>
              <a:t>основе данных организаций, успешно</a:t>
            </a:r>
            <a:r>
              <a:rPr sz="2400" dirty="0">
                <a:solidFill>
                  <a:srgbClr val="FFFFFF"/>
                </a:solidFill>
                <a:cs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cs typeface="Arial Black"/>
              </a:rPr>
              <a:t>ведущих</a:t>
            </a:r>
            <a:r>
              <a:rPr sz="2400" dirty="0">
                <a:solidFill>
                  <a:srgbClr val="FFFFFF"/>
                </a:solidFill>
                <a:cs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cs typeface="Arial Black"/>
              </a:rPr>
              <a:t>ОСВВ</a:t>
            </a:r>
            <a:r>
              <a:rPr lang="ru-RU" sz="2400" dirty="0">
                <a:solidFill>
                  <a:srgbClr val="FFFFFF"/>
                </a:solidFill>
                <a:cs typeface="Arial Black"/>
              </a:rPr>
              <a:t> проекты в</a:t>
            </a:r>
            <a:r>
              <a:rPr sz="2400" dirty="0">
                <a:solidFill>
                  <a:srgbClr val="FFFFFF"/>
                </a:solidFill>
                <a:cs typeface="Arial Black"/>
              </a:rPr>
              <a:t> </a:t>
            </a:r>
            <a:r>
              <a:rPr sz="2400" dirty="0" err="1">
                <a:solidFill>
                  <a:srgbClr val="FFFFFF"/>
                </a:solidFill>
                <a:cs typeface="Arial Black"/>
              </a:rPr>
              <a:t>РФ</a:t>
            </a:r>
            <a:r>
              <a:rPr lang="ru-RU" sz="2400" dirty="0">
                <a:solidFill>
                  <a:srgbClr val="FFFFFF"/>
                </a:solidFill>
                <a:cs typeface="Arial Black"/>
              </a:rPr>
              <a:t/>
            </a:r>
            <a:br>
              <a:rPr lang="ru-RU" sz="2400" dirty="0">
                <a:solidFill>
                  <a:srgbClr val="FFFFFF"/>
                </a:solidFill>
                <a:cs typeface="Arial Black"/>
              </a:rPr>
            </a:br>
            <a:r>
              <a:rPr lang="ru-RU" sz="2400" dirty="0">
                <a:solidFill>
                  <a:srgbClr val="FFFFFF"/>
                </a:solidFill>
                <a:cs typeface="Arial Black"/>
              </a:rPr>
              <a:t>(опрос проведен в 2019 году)*</a:t>
            </a:r>
            <a:endParaRPr sz="2400" dirty="0"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34032" y="2780476"/>
            <a:ext cx="5125720" cy="7594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240"/>
              </a:spcBef>
            </a:pPr>
            <a:r>
              <a:rPr sz="2400" b="1" dirty="0">
                <a:cs typeface="Arial"/>
              </a:rPr>
              <a:t>ПРИ РАЗВИТОМ ВОЛОНТЕРСКОМ  ДВИЖЕНИИ</a:t>
            </a:r>
            <a:endParaRPr sz="24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78000" y="4936040"/>
            <a:ext cx="3281743" cy="25295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dirty="0">
                <a:cs typeface="Arial Black"/>
              </a:rPr>
              <a:t>выпуск в </a:t>
            </a:r>
            <a:r>
              <a:rPr sz="1800" dirty="0" err="1">
                <a:cs typeface="Arial Black"/>
              </a:rPr>
              <a:t>среду</a:t>
            </a:r>
            <a:r>
              <a:rPr lang="ru-RU" sz="1800" dirty="0">
                <a:cs typeface="Arial Black"/>
              </a:rPr>
              <a:t> обитания</a:t>
            </a:r>
            <a:endParaRPr sz="1800" dirty="0"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ru-RU" sz="1800" dirty="0">
                <a:cs typeface="Arial Black"/>
              </a:rPr>
              <a:t>а</a:t>
            </a:r>
            <a:r>
              <a:rPr sz="1800" dirty="0" err="1">
                <a:cs typeface="Arial Black"/>
              </a:rPr>
              <a:t>грессивные</a:t>
            </a:r>
            <a:r>
              <a:rPr lang="ru-RU" sz="1800" dirty="0">
                <a:cs typeface="Arial Black"/>
              </a:rPr>
              <a:t> (пожизненное содержание в приюте)</a:t>
            </a:r>
            <a:endParaRPr sz="1800" dirty="0">
              <a:cs typeface="Arial Black"/>
            </a:endParaRPr>
          </a:p>
          <a:p>
            <a:pPr marL="12700" marR="5080">
              <a:lnSpc>
                <a:spcPts val="2150"/>
              </a:lnSpc>
              <a:spcBef>
                <a:spcPts val="1595"/>
              </a:spcBef>
            </a:pPr>
            <a:r>
              <a:rPr lang="ru-RU" sz="1800" dirty="0">
                <a:cs typeface="Arial Black"/>
              </a:rPr>
              <a:t>травмы и заболевания, несовместимые с жизнью</a:t>
            </a:r>
            <a:endParaRPr sz="1800" dirty="0">
              <a:cs typeface="Arial Black"/>
            </a:endParaRPr>
          </a:p>
          <a:p>
            <a:pPr marL="12700" marR="1197610">
              <a:lnSpc>
                <a:spcPts val="2150"/>
              </a:lnSpc>
              <a:spcBef>
                <a:spcPts val="1120"/>
              </a:spcBef>
            </a:pPr>
            <a:r>
              <a:rPr sz="1800" dirty="0">
                <a:cs typeface="Arial Black"/>
              </a:rPr>
              <a:t>пристраиваемые  в новый дом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246600" y="9237378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1</a:t>
            </a:r>
            <a:r>
              <a:rPr sz="3400" spc="-5" dirty="0">
                <a:latin typeface="Eras Medium ITC"/>
                <a:cs typeface="Eras Medium ITC"/>
              </a:rPr>
              <a:t>7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3233" y="2780476"/>
            <a:ext cx="4620260" cy="11347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240"/>
              </a:spcBef>
            </a:pPr>
            <a:r>
              <a:rPr sz="2400" b="1" dirty="0">
                <a:cs typeface="Arial"/>
              </a:rPr>
              <a:t>ПРИ ПОЛНОМ ОТСУТСТВИИ  ВОЛОНТЕРСКОГО ДВИЖЕНИЯ  (МУНИЦИПАЛЬНЫЕ ПРИЮТЫ)</a:t>
            </a:r>
            <a:endParaRPr sz="2400" dirty="0"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000" y="8668395"/>
            <a:ext cx="7456967" cy="589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200"/>
              </a:spcBef>
            </a:pPr>
            <a:r>
              <a:rPr sz="1800" b="1" dirty="0">
                <a:cs typeface="Arial Black"/>
              </a:rPr>
              <a:t>В тех населенных пунктах, где волонтерское движение не развито, число  животных, возвращаемых в среду обитания, </a:t>
            </a:r>
            <a:r>
              <a:rPr sz="1800" b="1" dirty="0" err="1">
                <a:cs typeface="Arial Black"/>
              </a:rPr>
              <a:t>составляет</a:t>
            </a:r>
            <a:r>
              <a:rPr sz="1800" b="1" dirty="0">
                <a:cs typeface="Arial Black"/>
              </a:rPr>
              <a:t> </a:t>
            </a:r>
            <a:r>
              <a:rPr lang="ru-RU" b="1" dirty="0">
                <a:cs typeface="Arial Black"/>
              </a:rPr>
              <a:t>не менее</a:t>
            </a:r>
            <a:r>
              <a:rPr sz="1800" b="1" dirty="0">
                <a:cs typeface="Arial Black"/>
              </a:rPr>
              <a:t> 90%.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C6198A3-6D19-471A-B01D-1B49D9BFE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12374" y="4420123"/>
            <a:ext cx="6310924" cy="42062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1C030DE-761A-4D88-B638-E1C57AA3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79503" y="4372373"/>
            <a:ext cx="6310924" cy="4206240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="" xmlns:a16="http://schemas.microsoft.com/office/drawing/2014/main" id="{4B185CE7-58EA-40E0-92B3-F21C32605955}"/>
              </a:ext>
            </a:extLst>
          </p:cNvPr>
          <p:cNvSpPr txBox="1"/>
          <p:nvPr/>
        </p:nvSpPr>
        <p:spPr>
          <a:xfrm>
            <a:off x="9677400" y="5501201"/>
            <a:ext cx="1038842" cy="5759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5%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="" xmlns:a16="http://schemas.microsoft.com/office/drawing/2014/main" id="{7566D7A6-807A-4671-87A3-65EC38568197}"/>
              </a:ext>
            </a:extLst>
          </p:cNvPr>
          <p:cNvSpPr txBox="1"/>
          <p:nvPr/>
        </p:nvSpPr>
        <p:spPr>
          <a:xfrm>
            <a:off x="9629158" y="5983638"/>
            <a:ext cx="1038842" cy="5759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5%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="" xmlns:a16="http://schemas.microsoft.com/office/drawing/2014/main" id="{A31A3493-5BB5-44C7-B3A5-0EE6ED48826C}"/>
              </a:ext>
            </a:extLst>
          </p:cNvPr>
          <p:cNvSpPr txBox="1"/>
          <p:nvPr/>
        </p:nvSpPr>
        <p:spPr>
          <a:xfrm>
            <a:off x="12143758" y="6896100"/>
            <a:ext cx="1038842" cy="5759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70%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="" xmlns:a16="http://schemas.microsoft.com/office/drawing/2014/main" id="{898E9FAC-8787-46EC-8649-4D413A741EA9}"/>
              </a:ext>
            </a:extLst>
          </p:cNvPr>
          <p:cNvSpPr txBox="1"/>
          <p:nvPr/>
        </p:nvSpPr>
        <p:spPr>
          <a:xfrm>
            <a:off x="10515600" y="4838700"/>
            <a:ext cx="1038842" cy="5759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20%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="" xmlns:a16="http://schemas.microsoft.com/office/drawing/2014/main" id="{44A2FDC4-368C-48BF-94B1-4DCBF612F30C}"/>
              </a:ext>
            </a:extLst>
          </p:cNvPr>
          <p:cNvSpPr txBox="1"/>
          <p:nvPr/>
        </p:nvSpPr>
        <p:spPr>
          <a:xfrm>
            <a:off x="1230956" y="5501201"/>
            <a:ext cx="1038842" cy="5759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5%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5" name="TextBox 1">
            <a:extLst>
              <a:ext uri="{FF2B5EF4-FFF2-40B4-BE49-F238E27FC236}">
                <a16:creationId xmlns="" xmlns:a16="http://schemas.microsoft.com/office/drawing/2014/main" id="{7C6845AA-BF42-4872-8903-70A1CE7445C4}"/>
              </a:ext>
            </a:extLst>
          </p:cNvPr>
          <p:cNvSpPr txBox="1"/>
          <p:nvPr/>
        </p:nvSpPr>
        <p:spPr>
          <a:xfrm>
            <a:off x="1144030" y="5983638"/>
            <a:ext cx="1038842" cy="5759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5%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TextBox 1">
            <a:extLst>
              <a:ext uri="{FF2B5EF4-FFF2-40B4-BE49-F238E27FC236}">
                <a16:creationId xmlns="" xmlns:a16="http://schemas.microsoft.com/office/drawing/2014/main" id="{AEE136B1-23EF-4980-8968-0F1967F70FD6}"/>
              </a:ext>
            </a:extLst>
          </p:cNvPr>
          <p:cNvSpPr txBox="1"/>
          <p:nvPr/>
        </p:nvSpPr>
        <p:spPr>
          <a:xfrm>
            <a:off x="3572921" y="6896100"/>
            <a:ext cx="1038842" cy="5759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90%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="" xmlns:a16="http://schemas.microsoft.com/office/drawing/2014/main" id="{EDFCD516-0985-405A-B0A7-B914D68F908A}"/>
              </a:ext>
            </a:extLst>
          </p:cNvPr>
          <p:cNvSpPr/>
          <p:nvPr/>
        </p:nvSpPr>
        <p:spPr>
          <a:xfrm>
            <a:off x="14020800" y="4936040"/>
            <a:ext cx="251696" cy="251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">
            <a:extLst>
              <a:ext uri="{FF2B5EF4-FFF2-40B4-BE49-F238E27FC236}">
                <a16:creationId xmlns="" xmlns:a16="http://schemas.microsoft.com/office/drawing/2014/main" id="{D6711777-0F4F-4400-95B5-CAEB85FBDF8E}"/>
              </a:ext>
            </a:extLst>
          </p:cNvPr>
          <p:cNvSpPr/>
          <p:nvPr/>
        </p:nvSpPr>
        <p:spPr>
          <a:xfrm>
            <a:off x="14020800" y="6349645"/>
            <a:ext cx="251696" cy="2516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">
            <a:extLst>
              <a:ext uri="{FF2B5EF4-FFF2-40B4-BE49-F238E27FC236}">
                <a16:creationId xmlns="" xmlns:a16="http://schemas.microsoft.com/office/drawing/2014/main" id="{F520EB60-91A6-4310-B64B-D13DE86CB45C}"/>
              </a:ext>
            </a:extLst>
          </p:cNvPr>
          <p:cNvSpPr/>
          <p:nvPr/>
        </p:nvSpPr>
        <p:spPr>
          <a:xfrm>
            <a:off x="14020800" y="5524500"/>
            <a:ext cx="251696" cy="251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7">
            <a:extLst>
              <a:ext uri="{FF2B5EF4-FFF2-40B4-BE49-F238E27FC236}">
                <a16:creationId xmlns="" xmlns:a16="http://schemas.microsoft.com/office/drawing/2014/main" id="{D947C246-428C-4C96-838C-7C44BF5D0B1F}"/>
              </a:ext>
            </a:extLst>
          </p:cNvPr>
          <p:cNvSpPr/>
          <p:nvPr/>
        </p:nvSpPr>
        <p:spPr>
          <a:xfrm>
            <a:off x="14020800" y="7025404"/>
            <a:ext cx="251696" cy="251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0">
            <a:extLst>
              <a:ext uri="{FF2B5EF4-FFF2-40B4-BE49-F238E27FC236}">
                <a16:creationId xmlns="" xmlns:a16="http://schemas.microsoft.com/office/drawing/2014/main" id="{B4558D16-46DC-4C4D-9393-38A672559CDA}"/>
              </a:ext>
            </a:extLst>
          </p:cNvPr>
          <p:cNvSpPr/>
          <p:nvPr/>
        </p:nvSpPr>
        <p:spPr>
          <a:xfrm>
            <a:off x="14020800" y="6286500"/>
            <a:ext cx="251696" cy="251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5">
            <a:extLst>
              <a:ext uri="{FF2B5EF4-FFF2-40B4-BE49-F238E27FC236}">
                <a16:creationId xmlns="" xmlns:a16="http://schemas.microsoft.com/office/drawing/2014/main" id="{805C7ED3-3CF3-4F45-94B0-415DE55EB53A}"/>
              </a:ext>
            </a:extLst>
          </p:cNvPr>
          <p:cNvSpPr txBox="1"/>
          <p:nvPr/>
        </p:nvSpPr>
        <p:spPr>
          <a:xfrm>
            <a:off x="5807472" y="4936040"/>
            <a:ext cx="3180674" cy="182421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dirty="0">
                <a:cs typeface="Arial Black"/>
              </a:rPr>
              <a:t>выпуск в </a:t>
            </a:r>
            <a:r>
              <a:rPr sz="1800" dirty="0" err="1">
                <a:cs typeface="Arial Black"/>
              </a:rPr>
              <a:t>среду</a:t>
            </a:r>
            <a:r>
              <a:rPr lang="ru-RU" sz="1800" dirty="0">
                <a:cs typeface="Arial Black"/>
              </a:rPr>
              <a:t> обитания</a:t>
            </a:r>
            <a:endParaRPr sz="1800" dirty="0"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ru-RU" sz="1800" dirty="0">
                <a:cs typeface="Arial Black"/>
              </a:rPr>
              <a:t>а</a:t>
            </a:r>
            <a:r>
              <a:rPr sz="1800" dirty="0" err="1">
                <a:cs typeface="Arial Black"/>
              </a:rPr>
              <a:t>грессивные</a:t>
            </a:r>
            <a:r>
              <a:rPr lang="ru-RU" sz="1800" dirty="0">
                <a:cs typeface="Arial Black"/>
              </a:rPr>
              <a:t> (пожизненное содержание в приюте)</a:t>
            </a:r>
            <a:endParaRPr sz="1800" dirty="0">
              <a:cs typeface="Arial Black"/>
            </a:endParaRPr>
          </a:p>
          <a:p>
            <a:pPr marL="12700" marR="5080">
              <a:lnSpc>
                <a:spcPts val="2150"/>
              </a:lnSpc>
              <a:spcBef>
                <a:spcPts val="1595"/>
              </a:spcBef>
            </a:pPr>
            <a:r>
              <a:rPr lang="ru-RU" sz="1800" dirty="0">
                <a:cs typeface="Arial Black"/>
              </a:rPr>
              <a:t>травмы и заболевания, несовместимые с жизнью</a:t>
            </a:r>
            <a:endParaRPr sz="1800" dirty="0">
              <a:cs typeface="Arial Black"/>
            </a:endParaRPr>
          </a:p>
        </p:txBody>
      </p:sp>
      <p:sp>
        <p:nvSpPr>
          <p:cNvPr id="62" name="object 4">
            <a:extLst>
              <a:ext uri="{FF2B5EF4-FFF2-40B4-BE49-F238E27FC236}">
                <a16:creationId xmlns="" xmlns:a16="http://schemas.microsoft.com/office/drawing/2014/main" id="{72BA55FE-38B4-4340-985E-84B9B8A3B83C}"/>
              </a:ext>
            </a:extLst>
          </p:cNvPr>
          <p:cNvSpPr/>
          <p:nvPr/>
        </p:nvSpPr>
        <p:spPr>
          <a:xfrm>
            <a:off x="5360092" y="4936040"/>
            <a:ext cx="251696" cy="251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">
            <a:extLst>
              <a:ext uri="{FF2B5EF4-FFF2-40B4-BE49-F238E27FC236}">
                <a16:creationId xmlns="" xmlns:a16="http://schemas.microsoft.com/office/drawing/2014/main" id="{BA355302-682D-404B-885F-0465BF1DA32D}"/>
              </a:ext>
            </a:extLst>
          </p:cNvPr>
          <p:cNvSpPr/>
          <p:nvPr/>
        </p:nvSpPr>
        <p:spPr>
          <a:xfrm>
            <a:off x="5360092" y="6398560"/>
            <a:ext cx="251696" cy="2516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">
            <a:extLst>
              <a:ext uri="{FF2B5EF4-FFF2-40B4-BE49-F238E27FC236}">
                <a16:creationId xmlns="" xmlns:a16="http://schemas.microsoft.com/office/drawing/2014/main" id="{83C88DA0-A744-430B-BB9A-5D5E3319A855}"/>
              </a:ext>
            </a:extLst>
          </p:cNvPr>
          <p:cNvSpPr/>
          <p:nvPr/>
        </p:nvSpPr>
        <p:spPr>
          <a:xfrm>
            <a:off x="5360092" y="5524500"/>
            <a:ext cx="251696" cy="251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0">
            <a:extLst>
              <a:ext uri="{FF2B5EF4-FFF2-40B4-BE49-F238E27FC236}">
                <a16:creationId xmlns="" xmlns:a16="http://schemas.microsoft.com/office/drawing/2014/main" id="{EAA81582-4DF4-45A9-96EF-8B50C827F0F2}"/>
              </a:ext>
            </a:extLst>
          </p:cNvPr>
          <p:cNvSpPr/>
          <p:nvPr/>
        </p:nvSpPr>
        <p:spPr>
          <a:xfrm>
            <a:off x="5360092" y="6286500"/>
            <a:ext cx="251696" cy="251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8">
            <a:extLst>
              <a:ext uri="{FF2B5EF4-FFF2-40B4-BE49-F238E27FC236}">
                <a16:creationId xmlns="" xmlns:a16="http://schemas.microsoft.com/office/drawing/2014/main" id="{527103EB-629E-44CA-ADE3-E52F1A5D62D6}"/>
              </a:ext>
            </a:extLst>
          </p:cNvPr>
          <p:cNvSpPr txBox="1"/>
          <p:nvPr/>
        </p:nvSpPr>
        <p:spPr>
          <a:xfrm>
            <a:off x="381000" y="9535297"/>
            <a:ext cx="16992600" cy="2981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200"/>
              </a:spcBef>
            </a:pPr>
            <a:r>
              <a:rPr lang="ru-RU" sz="1600" dirty="0">
                <a:cs typeface="Arial Black"/>
              </a:rPr>
              <a:t>* Опрос проведен в следующих субъектах РФ: г. Санкт-Петербург, Московская обл., Вологодская обл., Нижегородская обл., Новгородская обл., республика Крым.</a:t>
            </a:r>
            <a:endParaRPr sz="1600" dirty="0"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+mn-lt"/>
              </a:rPr>
              <a:t>НЕОБХОДИМЫЕ ШАГИ ПОСЛЕ ПРИНЯТИЯ ФЗ № 498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46600" y="9237378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1</a:t>
            </a:r>
            <a:r>
              <a:rPr sz="3400" spc="-5" dirty="0">
                <a:latin typeface="Eras Medium ITC"/>
                <a:cs typeface="Eras Medium ITC"/>
              </a:rPr>
              <a:t>8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1790202"/>
            <a:ext cx="7639684" cy="7407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cs typeface="Arial"/>
              </a:rPr>
              <a:t>Что необходимо сделать:</a:t>
            </a:r>
            <a:endParaRPr sz="21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Clr>
                <a:srgbClr val="4FA8DE"/>
              </a:buClr>
              <a:buFont typeface="Wingdings" panose="05000000000000000000" pitchFamily="2" charset="2"/>
              <a:buChar char="ü"/>
            </a:pPr>
            <a:endParaRPr sz="2200" dirty="0">
              <a:cs typeface="Arial"/>
            </a:endParaRPr>
          </a:p>
          <a:p>
            <a:pPr marL="355600" marR="5080" indent="-342900">
              <a:lnSpc>
                <a:spcPts val="2470"/>
              </a:lnSpc>
              <a:buClr>
                <a:srgbClr val="4FA8DE"/>
              </a:buClr>
              <a:buFont typeface="Wingdings" panose="05000000000000000000" pitchFamily="2" charset="2"/>
              <a:buChar char="ü"/>
              <a:tabLst>
                <a:tab pos="257810" algn="l"/>
              </a:tabLst>
            </a:pPr>
            <a:r>
              <a:rPr sz="2100" dirty="0" err="1">
                <a:cs typeface="Arial Black"/>
              </a:rPr>
              <a:t>привести</a:t>
            </a:r>
            <a:r>
              <a:rPr sz="2100" dirty="0">
                <a:cs typeface="Arial Black"/>
              </a:rPr>
              <a:t> санитарно-ветеринарные нормативные  акты по борьбе с бешенством домашних животных (в  том числе и безнадзорных животных) в соответствие с  последними рекомендациями ВОЗ;</a:t>
            </a:r>
          </a:p>
          <a:p>
            <a:pPr marL="355600" marR="64135" indent="-342900">
              <a:lnSpc>
                <a:spcPts val="2470"/>
              </a:lnSpc>
              <a:spcBef>
                <a:spcPts val="2485"/>
              </a:spcBef>
              <a:buClr>
                <a:srgbClr val="4FA8DE"/>
              </a:buClr>
              <a:buFont typeface="Wingdings" panose="05000000000000000000" pitchFamily="2" charset="2"/>
              <a:buChar char="ü"/>
              <a:tabLst>
                <a:tab pos="259079" algn="l"/>
              </a:tabLst>
            </a:pPr>
            <a:r>
              <a:rPr sz="2100" dirty="0" err="1">
                <a:cs typeface="Arial Black"/>
              </a:rPr>
              <a:t>разработать</a:t>
            </a:r>
            <a:r>
              <a:rPr sz="2100" dirty="0">
                <a:cs typeface="Arial Black"/>
              </a:rPr>
              <a:t> и принять региональный/федеральный  закон, регламентирующий регистрацию домашних  собак и кошек, а также выгул </a:t>
            </a:r>
            <a:r>
              <a:rPr sz="2100" dirty="0" err="1">
                <a:cs typeface="Arial Black"/>
              </a:rPr>
              <a:t>домашних</a:t>
            </a:r>
            <a:r>
              <a:rPr sz="2100" dirty="0">
                <a:cs typeface="Arial Black"/>
              </a:rPr>
              <a:t> </a:t>
            </a:r>
            <a:r>
              <a:rPr sz="2100" dirty="0" err="1">
                <a:cs typeface="Arial Black"/>
              </a:rPr>
              <a:t>собак</a:t>
            </a:r>
            <a:r>
              <a:rPr lang="ru-RU" sz="2100" dirty="0">
                <a:cs typeface="Arial Black"/>
              </a:rPr>
              <a:t> с предусмотренной ответственность за нарушение</a:t>
            </a:r>
            <a:r>
              <a:rPr sz="2100" dirty="0">
                <a:cs typeface="Arial Black"/>
              </a:rPr>
              <a:t>;</a:t>
            </a:r>
          </a:p>
          <a:p>
            <a:pPr marL="355600" marR="27940" indent="-342900">
              <a:lnSpc>
                <a:spcPts val="2470"/>
              </a:lnSpc>
              <a:spcBef>
                <a:spcPts val="2480"/>
              </a:spcBef>
              <a:buClr>
                <a:srgbClr val="4FA8DE"/>
              </a:buClr>
              <a:buFont typeface="Wingdings" panose="05000000000000000000" pitchFamily="2" charset="2"/>
              <a:buChar char="ü"/>
              <a:tabLst>
                <a:tab pos="259079" algn="l"/>
              </a:tabLst>
            </a:pPr>
            <a:r>
              <a:rPr lang="ru-RU" sz="2100" dirty="0">
                <a:cs typeface="Arial Black"/>
              </a:rPr>
              <a:t> </a:t>
            </a:r>
            <a:r>
              <a:rPr sz="2100" dirty="0" err="1">
                <a:cs typeface="Arial Black"/>
              </a:rPr>
              <a:t>создать</a:t>
            </a:r>
            <a:r>
              <a:rPr sz="2100" dirty="0">
                <a:cs typeface="Arial Black"/>
              </a:rPr>
              <a:t> на региональном/федеральном уровне  (</a:t>
            </a:r>
            <a:r>
              <a:rPr sz="2100" i="1" dirty="0">
                <a:cs typeface="Century Gothic"/>
              </a:rPr>
              <a:t>временную*</a:t>
            </a:r>
            <a:r>
              <a:rPr sz="2100" dirty="0">
                <a:cs typeface="Arial Black"/>
              </a:rPr>
              <a:t>) базу регистрации домашних и  безнадзорных собак, начать их регистрацию (методы  идентификации - татуировка, чип);</a:t>
            </a:r>
          </a:p>
          <a:p>
            <a:pPr marL="355600" marR="121285" indent="-342900">
              <a:lnSpc>
                <a:spcPts val="2470"/>
              </a:lnSpc>
              <a:spcBef>
                <a:spcPts val="2490"/>
              </a:spcBef>
              <a:buClr>
                <a:srgbClr val="4FA8DE"/>
              </a:buClr>
              <a:buFont typeface="Wingdings" panose="05000000000000000000" pitchFamily="2" charset="2"/>
              <a:buChar char="ü"/>
              <a:tabLst>
                <a:tab pos="259079" algn="l"/>
              </a:tabLst>
            </a:pPr>
            <a:r>
              <a:rPr sz="2100" dirty="0" err="1">
                <a:cs typeface="Arial Black"/>
              </a:rPr>
              <a:t>приступить</a:t>
            </a:r>
            <a:r>
              <a:rPr sz="2100" dirty="0">
                <a:cs typeface="Arial Black"/>
              </a:rPr>
              <a:t> к исполнению ОСВВ с использованием  методического пособия по работе с безнадзорными  животными на территории РФ;</a:t>
            </a:r>
          </a:p>
          <a:p>
            <a:pPr marL="355600" marR="111125" indent="-342900">
              <a:lnSpc>
                <a:spcPts val="2470"/>
              </a:lnSpc>
              <a:spcBef>
                <a:spcPts val="2480"/>
              </a:spcBef>
              <a:buClr>
                <a:srgbClr val="4FA8DE"/>
              </a:buClr>
              <a:buFont typeface="Wingdings" panose="05000000000000000000" pitchFamily="2" charset="2"/>
              <a:buChar char="ü"/>
              <a:tabLst>
                <a:tab pos="259079" algn="l"/>
              </a:tabLst>
            </a:pPr>
            <a:r>
              <a:rPr sz="2100" dirty="0" err="1">
                <a:cs typeface="Arial Black"/>
              </a:rPr>
              <a:t>организовать</a:t>
            </a:r>
            <a:r>
              <a:rPr sz="2100" dirty="0">
                <a:cs typeface="Arial Black"/>
              </a:rPr>
              <a:t> и вести информационные кампании в  СМИ по ответственному содержанию (выгул и  стерилизация) домашних собак и кошек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40432" y="1790202"/>
            <a:ext cx="7220584" cy="4521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cs typeface="Arial"/>
              </a:rPr>
              <a:t>Что запрещено делать:</a:t>
            </a:r>
            <a:endParaRPr sz="21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cs typeface="Arial"/>
            </a:endParaRPr>
          </a:p>
          <a:p>
            <a:pPr marL="12700" marR="5080">
              <a:lnSpc>
                <a:spcPts val="2470"/>
              </a:lnSpc>
              <a:buClr>
                <a:srgbClr val="F1B045"/>
              </a:buClr>
              <a:tabLst>
                <a:tab pos="259079" algn="l"/>
              </a:tabLst>
            </a:pPr>
            <a:r>
              <a:rPr sz="2100" dirty="0" err="1">
                <a:cs typeface="Arial Black"/>
              </a:rPr>
              <a:t>продолжать</a:t>
            </a:r>
            <a:r>
              <a:rPr sz="2100" dirty="0">
                <a:cs typeface="Arial Black"/>
              </a:rPr>
              <a:t> применение МБИ для регулирования  численности животных без владельцев, т.к. это  противозаконно и несет риски для заказчиков и  исполнителей:</a:t>
            </a:r>
          </a:p>
          <a:p>
            <a:pPr marL="12700" marR="380365" indent="78740">
              <a:lnSpc>
                <a:spcPts val="2470"/>
              </a:lnSpc>
              <a:spcBef>
                <a:spcPts val="2485"/>
              </a:spcBef>
            </a:pPr>
            <a:r>
              <a:rPr sz="2100" dirty="0">
                <a:cs typeface="Arial Black"/>
              </a:rPr>
              <a:t>- нецелевое расходование бюджетных средств  (ответственность по КоАП и УК);</a:t>
            </a:r>
          </a:p>
          <a:p>
            <a:pPr marL="12700" marR="850265">
              <a:lnSpc>
                <a:spcPts val="2470"/>
              </a:lnSpc>
              <a:spcBef>
                <a:spcPts val="2480"/>
              </a:spcBef>
            </a:pPr>
            <a:r>
              <a:rPr sz="2100" dirty="0">
                <a:cs typeface="Arial Black"/>
              </a:rPr>
              <a:t>- репутационные риски (петиции, обращения  зоозащитников в </a:t>
            </a:r>
            <a:r>
              <a:rPr sz="2100" dirty="0" err="1">
                <a:cs typeface="Arial Black"/>
              </a:rPr>
              <a:t>прокуратуру</a:t>
            </a:r>
            <a:r>
              <a:rPr lang="ru-RU" sz="2100" dirty="0">
                <a:cs typeface="Arial Black"/>
              </a:rPr>
              <a:t> о нарушении контрактной документации и действующего </a:t>
            </a:r>
            <a:r>
              <a:rPr lang="ru-RU" sz="2100" dirty="0" err="1">
                <a:cs typeface="Arial Black"/>
              </a:rPr>
              <a:t>законодательсьтва</a:t>
            </a:r>
            <a:r>
              <a:rPr sz="2100" dirty="0">
                <a:cs typeface="Arial Black"/>
              </a:rPr>
              <a:t>)</a:t>
            </a:r>
            <a:r>
              <a:rPr lang="ru-RU" sz="2100" dirty="0">
                <a:cs typeface="Arial Black"/>
              </a:rPr>
              <a:t>.</a:t>
            </a:r>
            <a:endParaRPr lang="en-GB" sz="2100" dirty="0"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800" y="9258300"/>
            <a:ext cx="7064375" cy="784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5500"/>
              </a:lnSpc>
              <a:spcBef>
                <a:spcPts val="100"/>
              </a:spcBef>
            </a:pPr>
            <a:r>
              <a:rPr sz="1600" dirty="0">
                <a:cs typeface="Arial Black"/>
              </a:rPr>
              <a:t>*в случае, если база регистрации домашних животных создается  вначале на региональном уровне, а потом на федеральном, такая  база данных будет являться временной.</a:t>
            </a:r>
          </a:p>
        </p:txBody>
      </p:sp>
      <p:sp>
        <p:nvSpPr>
          <p:cNvPr id="7" name="object 7"/>
          <p:cNvSpPr/>
          <p:nvPr/>
        </p:nvSpPr>
        <p:spPr>
          <a:xfrm>
            <a:off x="1016000" y="9105900"/>
            <a:ext cx="6981825" cy="9525"/>
          </a:xfrm>
          <a:custGeom>
            <a:avLst/>
            <a:gdLst/>
            <a:ahLst/>
            <a:cxnLst/>
            <a:rect l="l" t="t" r="r" b="b"/>
            <a:pathLst>
              <a:path w="6981825" h="9525">
                <a:moveTo>
                  <a:pt x="0" y="9524"/>
                </a:moveTo>
                <a:lnTo>
                  <a:pt x="0" y="0"/>
                </a:lnTo>
                <a:lnTo>
                  <a:pt x="6981824" y="0"/>
                </a:lnTo>
                <a:lnTo>
                  <a:pt x="6981824" y="9524"/>
                </a:lnTo>
                <a:lnTo>
                  <a:pt x="0" y="9524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5262B29-10AF-4507-9951-565E8CA60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7886700"/>
            <a:ext cx="1104900" cy="1104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723C49C-9A2A-4945-BFD8-2BC6F6F979D1}"/>
              </a:ext>
            </a:extLst>
          </p:cNvPr>
          <p:cNvSpPr txBox="1"/>
          <p:nvPr/>
        </p:nvSpPr>
        <p:spPr>
          <a:xfrm>
            <a:off x="11125200" y="7886700"/>
            <a:ext cx="65532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850265" lvl="0" indent="0" algn="l" defTabSz="914400" rtl="0" eaLnBrk="1" fontAlgn="auto" latinLnBrk="0" hangingPunct="1">
              <a:lnSpc>
                <a:spcPts val="2470"/>
              </a:lnSpc>
              <a:spcBef>
                <a:spcPts val="2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 Black"/>
              </a:rPr>
              <a:t>Методическое пособие </a:t>
            </a:r>
            <a:r>
              <a:rPr kumimoji="0" lang="ru-RU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 Black"/>
              </a:rPr>
              <a:t>РБЖ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 Black"/>
              </a:rPr>
              <a:t> доступно здесь: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 Black"/>
              </a:rPr>
              <a:t>https://ecozoo.ru/proekty/metodicheskoe-posobie-po-osvv/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 Black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"/>
            <a:ext cx="4467224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6040" y="150036"/>
            <a:ext cx="13542010" cy="1752600"/>
          </a:xfrm>
          <a:custGeom>
            <a:avLst/>
            <a:gdLst/>
            <a:ahLst/>
            <a:cxnLst/>
            <a:rect l="l" t="t" r="r" b="b"/>
            <a:pathLst>
              <a:path w="13542010" h="1752600">
                <a:moveTo>
                  <a:pt x="0" y="0"/>
                </a:moveTo>
                <a:lnTo>
                  <a:pt x="13541958" y="0"/>
                </a:lnTo>
                <a:lnTo>
                  <a:pt x="13541958" y="1752599"/>
                </a:lnTo>
                <a:lnTo>
                  <a:pt x="0" y="1752599"/>
                </a:lnTo>
                <a:lnTo>
                  <a:pt x="0" y="0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3000" y="520128"/>
            <a:ext cx="13335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400" dirty="0">
                <a:latin typeface="+mn-lt"/>
              </a:rPr>
              <a:t>ВМЕСТЕ МЫ МОЖЕМ РЕШИТЬ ПРОБЛЕМУ </a:t>
            </a:r>
            <a:r>
              <a:rPr lang="ru-RU" sz="4400" dirty="0" err="1">
                <a:latin typeface="+mn-lt"/>
              </a:rPr>
              <a:t>БЖ</a:t>
            </a:r>
            <a:endParaRPr sz="4400" dirty="0"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62401" y="2393581"/>
            <a:ext cx="8652613" cy="4931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30764" y="3477679"/>
            <a:ext cx="1215390" cy="8064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229"/>
              </a:spcBef>
              <a:buChar char="·"/>
              <a:tabLst>
                <a:tab pos="128270" algn="l"/>
              </a:tabLst>
            </a:pPr>
            <a:r>
              <a:rPr sz="1600" dirty="0">
                <a:cs typeface="Arial Black"/>
              </a:rPr>
              <a:t>Общество</a:t>
            </a:r>
          </a:p>
          <a:p>
            <a:pPr marL="320675" lvl="1" indent="-116205">
              <a:lnSpc>
                <a:spcPct val="100000"/>
              </a:lnSpc>
              <a:spcBef>
                <a:spcPts val="125"/>
              </a:spcBef>
              <a:buChar char="·"/>
              <a:tabLst>
                <a:tab pos="321310" algn="l"/>
              </a:tabLst>
            </a:pPr>
            <a:r>
              <a:rPr sz="1600" dirty="0">
                <a:cs typeface="Arial Black"/>
              </a:rPr>
              <a:t>Власть</a:t>
            </a:r>
          </a:p>
          <a:p>
            <a:pPr marL="446405" lvl="2" indent="-116205">
              <a:lnSpc>
                <a:spcPct val="100000"/>
              </a:lnSpc>
              <a:spcBef>
                <a:spcPts val="130"/>
              </a:spcBef>
              <a:buChar char="·"/>
              <a:tabLst>
                <a:tab pos="447040" algn="l"/>
              </a:tabLst>
            </a:pPr>
            <a:r>
              <a:rPr sz="1600" dirty="0">
                <a:cs typeface="Arial Black"/>
              </a:rPr>
              <a:t>НКО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68402" y="3210352"/>
            <a:ext cx="278955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51435" indent="-175260" algn="ctr">
              <a:lnSpc>
                <a:spcPct val="106700"/>
              </a:lnSpc>
              <a:spcBef>
                <a:spcPts val="100"/>
              </a:spcBef>
              <a:buChar char="·"/>
              <a:tabLst>
                <a:tab pos="175260" algn="l"/>
              </a:tabLst>
            </a:pPr>
            <a:r>
              <a:rPr sz="1600" dirty="0">
                <a:cs typeface="Arial Black"/>
              </a:rPr>
              <a:t>Работа с безнадзорным  животными</a:t>
            </a:r>
          </a:p>
          <a:p>
            <a:pPr marL="12700" marR="5080" lvl="1" indent="168910" algn="ctr">
              <a:lnSpc>
                <a:spcPct val="106700"/>
              </a:lnSpc>
              <a:buChar char="·"/>
              <a:tabLst>
                <a:tab pos="297815" algn="l"/>
              </a:tabLst>
            </a:pPr>
            <a:r>
              <a:rPr sz="1600" dirty="0">
                <a:cs typeface="Arial Black"/>
              </a:rPr>
              <a:t>Работа с населением  (профилактика проблемы)</a:t>
            </a:r>
          </a:p>
        </p:txBody>
      </p:sp>
      <p:sp>
        <p:nvSpPr>
          <p:cNvPr id="8" name="object 8"/>
          <p:cNvSpPr/>
          <p:nvPr/>
        </p:nvSpPr>
        <p:spPr>
          <a:xfrm>
            <a:off x="9327175" y="5513606"/>
            <a:ext cx="3567429" cy="2743200"/>
          </a:xfrm>
          <a:custGeom>
            <a:avLst/>
            <a:gdLst/>
            <a:ahLst/>
            <a:cxnLst/>
            <a:rect l="l" t="t" r="r" b="b"/>
            <a:pathLst>
              <a:path w="3567429" h="2743200">
                <a:moveTo>
                  <a:pt x="2385011" y="2705099"/>
                </a:moveTo>
                <a:lnTo>
                  <a:pt x="1393726" y="2705099"/>
                </a:lnTo>
                <a:lnTo>
                  <a:pt x="1195021" y="2654299"/>
                </a:lnTo>
                <a:lnTo>
                  <a:pt x="1145739" y="2654299"/>
                </a:lnTo>
                <a:lnTo>
                  <a:pt x="996129" y="2616199"/>
                </a:lnTo>
                <a:lnTo>
                  <a:pt x="946236" y="2590799"/>
                </a:lnTo>
                <a:lnTo>
                  <a:pt x="798485" y="2552699"/>
                </a:lnTo>
                <a:lnTo>
                  <a:pt x="750009" y="2527299"/>
                </a:lnTo>
                <a:lnTo>
                  <a:pt x="701985" y="2514599"/>
                </a:lnTo>
                <a:lnTo>
                  <a:pt x="654453" y="2489199"/>
                </a:lnTo>
                <a:lnTo>
                  <a:pt x="611232" y="2463799"/>
                </a:lnTo>
                <a:lnTo>
                  <a:pt x="568457" y="2451099"/>
                </a:lnTo>
                <a:lnTo>
                  <a:pt x="526256" y="2425699"/>
                </a:lnTo>
                <a:lnTo>
                  <a:pt x="484758" y="2400299"/>
                </a:lnTo>
                <a:lnTo>
                  <a:pt x="444090" y="2374899"/>
                </a:lnTo>
                <a:lnTo>
                  <a:pt x="404382" y="2349499"/>
                </a:lnTo>
                <a:lnTo>
                  <a:pt x="365761" y="2311399"/>
                </a:lnTo>
                <a:lnTo>
                  <a:pt x="328355" y="2285999"/>
                </a:lnTo>
                <a:lnTo>
                  <a:pt x="292294" y="2260599"/>
                </a:lnTo>
                <a:lnTo>
                  <a:pt x="257704" y="2222499"/>
                </a:lnTo>
                <a:lnTo>
                  <a:pt x="224714" y="2184399"/>
                </a:lnTo>
                <a:lnTo>
                  <a:pt x="193453" y="2158999"/>
                </a:lnTo>
                <a:lnTo>
                  <a:pt x="164048" y="2120899"/>
                </a:lnTo>
                <a:lnTo>
                  <a:pt x="136629" y="2082799"/>
                </a:lnTo>
                <a:lnTo>
                  <a:pt x="111322" y="2031999"/>
                </a:lnTo>
                <a:lnTo>
                  <a:pt x="88257" y="1993899"/>
                </a:lnTo>
                <a:lnTo>
                  <a:pt x="67562" y="1955799"/>
                </a:lnTo>
                <a:lnTo>
                  <a:pt x="49365" y="1904999"/>
                </a:lnTo>
                <a:lnTo>
                  <a:pt x="33793" y="1866899"/>
                </a:lnTo>
                <a:lnTo>
                  <a:pt x="20953" y="1816099"/>
                </a:lnTo>
                <a:lnTo>
                  <a:pt x="11388" y="1765299"/>
                </a:lnTo>
                <a:lnTo>
                  <a:pt x="4858" y="1714499"/>
                </a:lnTo>
                <a:lnTo>
                  <a:pt x="1122" y="1663699"/>
                </a:lnTo>
                <a:lnTo>
                  <a:pt x="0" y="1627535"/>
                </a:lnTo>
                <a:lnTo>
                  <a:pt x="30" y="1621509"/>
                </a:lnTo>
                <a:lnTo>
                  <a:pt x="1070" y="1574799"/>
                </a:lnTo>
                <a:lnTo>
                  <a:pt x="4273" y="1523999"/>
                </a:lnTo>
                <a:lnTo>
                  <a:pt x="9308" y="1473199"/>
                </a:lnTo>
                <a:lnTo>
                  <a:pt x="15934" y="1422399"/>
                </a:lnTo>
                <a:lnTo>
                  <a:pt x="23910" y="1371599"/>
                </a:lnTo>
                <a:lnTo>
                  <a:pt x="32997" y="1333499"/>
                </a:lnTo>
                <a:lnTo>
                  <a:pt x="44459" y="1282699"/>
                </a:lnTo>
                <a:lnTo>
                  <a:pt x="58250" y="1231899"/>
                </a:lnTo>
                <a:lnTo>
                  <a:pt x="74307" y="1181099"/>
                </a:lnTo>
                <a:lnTo>
                  <a:pt x="92567" y="1130299"/>
                </a:lnTo>
                <a:lnTo>
                  <a:pt x="112969" y="1079499"/>
                </a:lnTo>
                <a:lnTo>
                  <a:pt x="135451" y="1028699"/>
                </a:lnTo>
                <a:lnTo>
                  <a:pt x="159950" y="990599"/>
                </a:lnTo>
                <a:lnTo>
                  <a:pt x="186404" y="939799"/>
                </a:lnTo>
                <a:lnTo>
                  <a:pt x="214751" y="901699"/>
                </a:lnTo>
                <a:lnTo>
                  <a:pt x="244929" y="850899"/>
                </a:lnTo>
                <a:lnTo>
                  <a:pt x="275899" y="812799"/>
                </a:lnTo>
                <a:lnTo>
                  <a:pt x="308218" y="774699"/>
                </a:lnTo>
                <a:lnTo>
                  <a:pt x="341822" y="736599"/>
                </a:lnTo>
                <a:lnTo>
                  <a:pt x="376652" y="698499"/>
                </a:lnTo>
                <a:lnTo>
                  <a:pt x="412645" y="660399"/>
                </a:lnTo>
                <a:lnTo>
                  <a:pt x="449740" y="622299"/>
                </a:lnTo>
                <a:lnTo>
                  <a:pt x="487875" y="596899"/>
                </a:lnTo>
                <a:lnTo>
                  <a:pt x="526990" y="558799"/>
                </a:lnTo>
                <a:lnTo>
                  <a:pt x="567023" y="520699"/>
                </a:lnTo>
                <a:lnTo>
                  <a:pt x="607912" y="495299"/>
                </a:lnTo>
                <a:lnTo>
                  <a:pt x="649596" y="469899"/>
                </a:lnTo>
                <a:lnTo>
                  <a:pt x="692013" y="431799"/>
                </a:lnTo>
                <a:lnTo>
                  <a:pt x="778803" y="380999"/>
                </a:lnTo>
                <a:lnTo>
                  <a:pt x="867790" y="330199"/>
                </a:lnTo>
                <a:lnTo>
                  <a:pt x="1050388" y="228599"/>
                </a:lnTo>
                <a:lnTo>
                  <a:pt x="1096643" y="215899"/>
                </a:lnTo>
                <a:lnTo>
                  <a:pt x="1143560" y="190499"/>
                </a:lnTo>
                <a:lnTo>
                  <a:pt x="1190863" y="177799"/>
                </a:lnTo>
                <a:lnTo>
                  <a:pt x="1238534" y="152399"/>
                </a:lnTo>
                <a:lnTo>
                  <a:pt x="1286553" y="139699"/>
                </a:lnTo>
                <a:lnTo>
                  <a:pt x="1334901" y="114299"/>
                </a:lnTo>
                <a:lnTo>
                  <a:pt x="1630856" y="38099"/>
                </a:lnTo>
                <a:lnTo>
                  <a:pt x="1680983" y="38099"/>
                </a:lnTo>
                <a:lnTo>
                  <a:pt x="1781754" y="12699"/>
                </a:lnTo>
                <a:lnTo>
                  <a:pt x="1832361" y="12699"/>
                </a:lnTo>
                <a:lnTo>
                  <a:pt x="1883090" y="0"/>
                </a:lnTo>
                <a:lnTo>
                  <a:pt x="2188971" y="0"/>
                </a:lnTo>
                <a:lnTo>
                  <a:pt x="2184987" y="12699"/>
                </a:lnTo>
                <a:lnTo>
                  <a:pt x="2180406" y="38099"/>
                </a:lnTo>
                <a:lnTo>
                  <a:pt x="2175526" y="76199"/>
                </a:lnTo>
                <a:lnTo>
                  <a:pt x="2170646" y="88899"/>
                </a:lnTo>
                <a:lnTo>
                  <a:pt x="2010941" y="88899"/>
                </a:lnTo>
                <a:lnTo>
                  <a:pt x="1957681" y="101599"/>
                </a:lnTo>
                <a:lnTo>
                  <a:pt x="1854046" y="101599"/>
                </a:lnTo>
                <a:lnTo>
                  <a:pt x="1803662" y="114299"/>
                </a:lnTo>
                <a:lnTo>
                  <a:pt x="1753404" y="114299"/>
                </a:lnTo>
                <a:lnTo>
                  <a:pt x="1653337" y="139699"/>
                </a:lnTo>
                <a:lnTo>
                  <a:pt x="1603568" y="139699"/>
                </a:lnTo>
                <a:lnTo>
                  <a:pt x="1309848" y="215899"/>
                </a:lnTo>
                <a:lnTo>
                  <a:pt x="1261889" y="241299"/>
                </a:lnTo>
                <a:lnTo>
                  <a:pt x="1214265" y="253999"/>
                </a:lnTo>
                <a:lnTo>
                  <a:pt x="1166995" y="279399"/>
                </a:lnTo>
                <a:lnTo>
                  <a:pt x="1120098" y="292099"/>
                </a:lnTo>
                <a:lnTo>
                  <a:pt x="1073594" y="317499"/>
                </a:lnTo>
                <a:lnTo>
                  <a:pt x="1027501" y="330199"/>
                </a:lnTo>
                <a:lnTo>
                  <a:pt x="891881" y="406399"/>
                </a:lnTo>
                <a:lnTo>
                  <a:pt x="849297" y="431799"/>
                </a:lnTo>
                <a:lnTo>
                  <a:pt x="806954" y="444499"/>
                </a:lnTo>
                <a:lnTo>
                  <a:pt x="764921" y="469899"/>
                </a:lnTo>
                <a:lnTo>
                  <a:pt x="723266" y="507999"/>
                </a:lnTo>
                <a:lnTo>
                  <a:pt x="641361" y="558799"/>
                </a:lnTo>
                <a:lnTo>
                  <a:pt x="601249" y="584199"/>
                </a:lnTo>
                <a:lnTo>
                  <a:pt x="561786" y="609599"/>
                </a:lnTo>
                <a:lnTo>
                  <a:pt x="523042" y="647699"/>
                </a:lnTo>
                <a:lnTo>
                  <a:pt x="485085" y="673099"/>
                </a:lnTo>
                <a:lnTo>
                  <a:pt x="447983" y="711199"/>
                </a:lnTo>
                <a:lnTo>
                  <a:pt x="411803" y="749299"/>
                </a:lnTo>
                <a:lnTo>
                  <a:pt x="376615" y="774699"/>
                </a:lnTo>
                <a:lnTo>
                  <a:pt x="342486" y="812799"/>
                </a:lnTo>
                <a:lnTo>
                  <a:pt x="309484" y="850899"/>
                </a:lnTo>
                <a:lnTo>
                  <a:pt x="277678" y="888999"/>
                </a:lnTo>
                <a:lnTo>
                  <a:pt x="247135" y="927099"/>
                </a:lnTo>
                <a:lnTo>
                  <a:pt x="217924" y="965199"/>
                </a:lnTo>
                <a:lnTo>
                  <a:pt x="190113" y="1003299"/>
                </a:lnTo>
                <a:lnTo>
                  <a:pt x="163770" y="1054099"/>
                </a:lnTo>
                <a:lnTo>
                  <a:pt x="138963" y="1092199"/>
                </a:lnTo>
                <a:lnTo>
                  <a:pt x="114602" y="1142999"/>
                </a:lnTo>
                <a:lnTo>
                  <a:pt x="92268" y="1181099"/>
                </a:lnTo>
                <a:lnTo>
                  <a:pt x="72075" y="1231899"/>
                </a:lnTo>
                <a:lnTo>
                  <a:pt x="54139" y="1282699"/>
                </a:lnTo>
                <a:lnTo>
                  <a:pt x="38574" y="1333499"/>
                </a:lnTo>
                <a:lnTo>
                  <a:pt x="35113" y="1346199"/>
                </a:lnTo>
                <a:lnTo>
                  <a:pt x="28490" y="1371599"/>
                </a:lnTo>
                <a:lnTo>
                  <a:pt x="26262" y="1371599"/>
                </a:lnTo>
                <a:lnTo>
                  <a:pt x="23137" y="1384299"/>
                </a:lnTo>
                <a:lnTo>
                  <a:pt x="21357" y="1396999"/>
                </a:lnTo>
                <a:lnTo>
                  <a:pt x="24594" y="1396999"/>
                </a:lnTo>
                <a:lnTo>
                  <a:pt x="22341" y="1409699"/>
                </a:lnTo>
                <a:lnTo>
                  <a:pt x="20237" y="1422399"/>
                </a:lnTo>
                <a:lnTo>
                  <a:pt x="18656" y="1447799"/>
                </a:lnTo>
                <a:lnTo>
                  <a:pt x="16863" y="1473199"/>
                </a:lnTo>
                <a:lnTo>
                  <a:pt x="16266" y="1511299"/>
                </a:lnTo>
                <a:lnTo>
                  <a:pt x="16863" y="1536699"/>
                </a:lnTo>
                <a:lnTo>
                  <a:pt x="18656" y="1574799"/>
                </a:lnTo>
                <a:lnTo>
                  <a:pt x="23120" y="1612899"/>
                </a:lnTo>
                <a:lnTo>
                  <a:pt x="30275" y="1663699"/>
                </a:lnTo>
                <a:lnTo>
                  <a:pt x="40089" y="1714499"/>
                </a:lnTo>
                <a:lnTo>
                  <a:pt x="52527" y="1752599"/>
                </a:lnTo>
                <a:lnTo>
                  <a:pt x="67556" y="1803399"/>
                </a:lnTo>
                <a:lnTo>
                  <a:pt x="85142" y="1841499"/>
                </a:lnTo>
                <a:lnTo>
                  <a:pt x="105252" y="1892299"/>
                </a:lnTo>
                <a:lnTo>
                  <a:pt x="127854" y="1930399"/>
                </a:lnTo>
                <a:lnTo>
                  <a:pt x="152912" y="1968499"/>
                </a:lnTo>
                <a:lnTo>
                  <a:pt x="180394" y="2019299"/>
                </a:lnTo>
                <a:lnTo>
                  <a:pt x="210562" y="2057399"/>
                </a:lnTo>
                <a:lnTo>
                  <a:pt x="242563" y="2082799"/>
                </a:lnTo>
                <a:lnTo>
                  <a:pt x="276283" y="2120899"/>
                </a:lnTo>
                <a:lnTo>
                  <a:pt x="311605" y="2158999"/>
                </a:lnTo>
                <a:lnTo>
                  <a:pt x="348416" y="2184399"/>
                </a:lnTo>
                <a:lnTo>
                  <a:pt x="386601" y="2222499"/>
                </a:lnTo>
                <a:lnTo>
                  <a:pt x="426045" y="2247899"/>
                </a:lnTo>
                <a:lnTo>
                  <a:pt x="466634" y="2273299"/>
                </a:lnTo>
                <a:lnTo>
                  <a:pt x="508251" y="2298699"/>
                </a:lnTo>
                <a:lnTo>
                  <a:pt x="550784" y="2324099"/>
                </a:lnTo>
                <a:lnTo>
                  <a:pt x="638135" y="2374899"/>
                </a:lnTo>
                <a:lnTo>
                  <a:pt x="682723" y="2387599"/>
                </a:lnTo>
                <a:lnTo>
                  <a:pt x="727767" y="2412999"/>
                </a:lnTo>
                <a:lnTo>
                  <a:pt x="773152" y="2425699"/>
                </a:lnTo>
                <a:lnTo>
                  <a:pt x="818764" y="2451099"/>
                </a:lnTo>
                <a:lnTo>
                  <a:pt x="910206" y="2476499"/>
                </a:lnTo>
                <a:lnTo>
                  <a:pt x="1007873" y="2501899"/>
                </a:lnTo>
                <a:lnTo>
                  <a:pt x="1057125" y="2527299"/>
                </a:lnTo>
                <a:lnTo>
                  <a:pt x="1156299" y="2552699"/>
                </a:lnTo>
                <a:lnTo>
                  <a:pt x="1206153" y="2552699"/>
                </a:lnTo>
                <a:lnTo>
                  <a:pt x="1356385" y="2590799"/>
                </a:lnTo>
                <a:lnTo>
                  <a:pt x="1406574" y="2590799"/>
                </a:lnTo>
                <a:lnTo>
                  <a:pt x="1506417" y="2616199"/>
                </a:lnTo>
                <a:lnTo>
                  <a:pt x="1556510" y="2616199"/>
                </a:lnTo>
                <a:lnTo>
                  <a:pt x="1606703" y="2628899"/>
                </a:lnTo>
                <a:lnTo>
                  <a:pt x="1656984" y="2628899"/>
                </a:lnTo>
                <a:lnTo>
                  <a:pt x="1707343" y="2641599"/>
                </a:lnTo>
                <a:lnTo>
                  <a:pt x="2599242" y="2641599"/>
                </a:lnTo>
                <a:lnTo>
                  <a:pt x="2575828" y="2654299"/>
                </a:lnTo>
                <a:lnTo>
                  <a:pt x="2385011" y="2705099"/>
                </a:lnTo>
                <a:close/>
              </a:path>
              <a:path w="3567429" h="2743200">
                <a:moveTo>
                  <a:pt x="2517457" y="292099"/>
                </a:moveTo>
                <a:lnTo>
                  <a:pt x="2078504" y="292099"/>
                </a:lnTo>
                <a:lnTo>
                  <a:pt x="2127225" y="279399"/>
                </a:lnTo>
                <a:lnTo>
                  <a:pt x="2468960" y="279399"/>
                </a:lnTo>
                <a:lnTo>
                  <a:pt x="2517457" y="292099"/>
                </a:lnTo>
                <a:close/>
              </a:path>
              <a:path w="3567429" h="2743200">
                <a:moveTo>
                  <a:pt x="1319729" y="622299"/>
                </a:moveTo>
                <a:lnTo>
                  <a:pt x="1327236" y="584199"/>
                </a:lnTo>
                <a:lnTo>
                  <a:pt x="1329539" y="558799"/>
                </a:lnTo>
                <a:lnTo>
                  <a:pt x="1331481" y="546099"/>
                </a:lnTo>
                <a:lnTo>
                  <a:pt x="1334320" y="533399"/>
                </a:lnTo>
                <a:lnTo>
                  <a:pt x="1338054" y="520699"/>
                </a:lnTo>
                <a:lnTo>
                  <a:pt x="1381613" y="507999"/>
                </a:lnTo>
                <a:lnTo>
                  <a:pt x="1469616" y="457199"/>
                </a:lnTo>
                <a:lnTo>
                  <a:pt x="1558946" y="431799"/>
                </a:lnTo>
                <a:lnTo>
                  <a:pt x="1604165" y="406399"/>
                </a:lnTo>
                <a:lnTo>
                  <a:pt x="1743029" y="368299"/>
                </a:lnTo>
                <a:lnTo>
                  <a:pt x="1790111" y="342899"/>
                </a:lnTo>
                <a:lnTo>
                  <a:pt x="1837533" y="330199"/>
                </a:lnTo>
                <a:lnTo>
                  <a:pt x="1885259" y="330199"/>
                </a:lnTo>
                <a:lnTo>
                  <a:pt x="2029911" y="292099"/>
                </a:lnTo>
                <a:lnTo>
                  <a:pt x="2565769" y="292099"/>
                </a:lnTo>
                <a:lnTo>
                  <a:pt x="2802736" y="355599"/>
                </a:lnTo>
                <a:lnTo>
                  <a:pt x="2825724" y="368299"/>
                </a:lnTo>
                <a:lnTo>
                  <a:pt x="2195076" y="368299"/>
                </a:lnTo>
                <a:lnTo>
                  <a:pt x="2144424" y="380999"/>
                </a:lnTo>
                <a:lnTo>
                  <a:pt x="2093898" y="380999"/>
                </a:lnTo>
                <a:lnTo>
                  <a:pt x="2043518" y="393699"/>
                </a:lnTo>
                <a:lnTo>
                  <a:pt x="1993306" y="393699"/>
                </a:lnTo>
                <a:lnTo>
                  <a:pt x="1648279" y="482599"/>
                </a:lnTo>
                <a:lnTo>
                  <a:pt x="1600166" y="507999"/>
                </a:lnTo>
                <a:lnTo>
                  <a:pt x="1505032" y="533399"/>
                </a:lnTo>
                <a:lnTo>
                  <a:pt x="1411497" y="584199"/>
                </a:lnTo>
                <a:lnTo>
                  <a:pt x="1365382" y="596899"/>
                </a:lnTo>
                <a:lnTo>
                  <a:pt x="1319729" y="622299"/>
                </a:lnTo>
                <a:close/>
              </a:path>
              <a:path w="3567429" h="2743200">
                <a:moveTo>
                  <a:pt x="3540911" y="1592396"/>
                </a:moveTo>
                <a:lnTo>
                  <a:pt x="3541036" y="1587499"/>
                </a:lnTo>
                <a:lnTo>
                  <a:pt x="3545243" y="1536699"/>
                </a:lnTo>
                <a:lnTo>
                  <a:pt x="3547735" y="1498599"/>
                </a:lnTo>
                <a:lnTo>
                  <a:pt x="3548371" y="1447799"/>
                </a:lnTo>
                <a:lnTo>
                  <a:pt x="3547015" y="1396999"/>
                </a:lnTo>
                <a:lnTo>
                  <a:pt x="3543526" y="1346199"/>
                </a:lnTo>
                <a:lnTo>
                  <a:pt x="3537766" y="1295399"/>
                </a:lnTo>
                <a:lnTo>
                  <a:pt x="3529597" y="1257299"/>
                </a:lnTo>
                <a:lnTo>
                  <a:pt x="3518880" y="1206499"/>
                </a:lnTo>
                <a:lnTo>
                  <a:pt x="3505477" y="1155699"/>
                </a:lnTo>
                <a:lnTo>
                  <a:pt x="3489248" y="1117599"/>
                </a:lnTo>
                <a:lnTo>
                  <a:pt x="3470527" y="1066799"/>
                </a:lnTo>
                <a:lnTo>
                  <a:pt x="3449492" y="1028699"/>
                </a:lnTo>
                <a:lnTo>
                  <a:pt x="3426247" y="977899"/>
                </a:lnTo>
                <a:lnTo>
                  <a:pt x="3400896" y="939799"/>
                </a:lnTo>
                <a:lnTo>
                  <a:pt x="3373546" y="901699"/>
                </a:lnTo>
                <a:lnTo>
                  <a:pt x="3344301" y="850899"/>
                </a:lnTo>
                <a:lnTo>
                  <a:pt x="3313265" y="812799"/>
                </a:lnTo>
                <a:lnTo>
                  <a:pt x="3280544" y="774699"/>
                </a:lnTo>
                <a:lnTo>
                  <a:pt x="3246243" y="749299"/>
                </a:lnTo>
                <a:lnTo>
                  <a:pt x="3209976" y="711199"/>
                </a:lnTo>
                <a:lnTo>
                  <a:pt x="3172423" y="673099"/>
                </a:lnTo>
                <a:lnTo>
                  <a:pt x="3133645" y="647699"/>
                </a:lnTo>
                <a:lnTo>
                  <a:pt x="3093707" y="622299"/>
                </a:lnTo>
                <a:lnTo>
                  <a:pt x="3052672" y="584199"/>
                </a:lnTo>
                <a:lnTo>
                  <a:pt x="3010604" y="558799"/>
                </a:lnTo>
                <a:lnTo>
                  <a:pt x="2967565" y="533399"/>
                </a:lnTo>
                <a:lnTo>
                  <a:pt x="2923619" y="520699"/>
                </a:lnTo>
                <a:lnTo>
                  <a:pt x="2833262" y="469899"/>
                </a:lnTo>
                <a:lnTo>
                  <a:pt x="2786977" y="457199"/>
                </a:lnTo>
                <a:lnTo>
                  <a:pt x="2497772" y="380999"/>
                </a:lnTo>
                <a:lnTo>
                  <a:pt x="2398513" y="380999"/>
                </a:lnTo>
                <a:lnTo>
                  <a:pt x="2347572" y="368299"/>
                </a:lnTo>
                <a:lnTo>
                  <a:pt x="2825724" y="368299"/>
                </a:lnTo>
                <a:lnTo>
                  <a:pt x="2848713" y="380999"/>
                </a:lnTo>
                <a:lnTo>
                  <a:pt x="2894061" y="393699"/>
                </a:lnTo>
                <a:lnTo>
                  <a:pt x="2938697" y="419099"/>
                </a:lnTo>
                <a:lnTo>
                  <a:pt x="2982533" y="444499"/>
                </a:lnTo>
                <a:lnTo>
                  <a:pt x="3025483" y="469899"/>
                </a:lnTo>
                <a:lnTo>
                  <a:pt x="3067463" y="495299"/>
                </a:lnTo>
                <a:lnTo>
                  <a:pt x="3108386" y="520699"/>
                </a:lnTo>
                <a:lnTo>
                  <a:pt x="3148167" y="546099"/>
                </a:lnTo>
                <a:lnTo>
                  <a:pt x="3186720" y="571499"/>
                </a:lnTo>
                <a:lnTo>
                  <a:pt x="3223959" y="609599"/>
                </a:lnTo>
                <a:lnTo>
                  <a:pt x="3259799" y="647699"/>
                </a:lnTo>
                <a:lnTo>
                  <a:pt x="3294153" y="673099"/>
                </a:lnTo>
                <a:lnTo>
                  <a:pt x="3326937" y="711199"/>
                </a:lnTo>
                <a:lnTo>
                  <a:pt x="3358063" y="749299"/>
                </a:lnTo>
                <a:lnTo>
                  <a:pt x="3387448" y="787399"/>
                </a:lnTo>
                <a:lnTo>
                  <a:pt x="3415004" y="838199"/>
                </a:lnTo>
                <a:lnTo>
                  <a:pt x="3440647" y="876299"/>
                </a:lnTo>
                <a:lnTo>
                  <a:pt x="3464307" y="914399"/>
                </a:lnTo>
                <a:lnTo>
                  <a:pt x="3485563" y="965199"/>
                </a:lnTo>
                <a:lnTo>
                  <a:pt x="3504401" y="1015999"/>
                </a:lnTo>
                <a:lnTo>
                  <a:pt x="3520805" y="1054099"/>
                </a:lnTo>
                <a:lnTo>
                  <a:pt x="3534761" y="1104899"/>
                </a:lnTo>
                <a:lnTo>
                  <a:pt x="3546256" y="1155699"/>
                </a:lnTo>
                <a:lnTo>
                  <a:pt x="3555274" y="1206499"/>
                </a:lnTo>
                <a:lnTo>
                  <a:pt x="3561802" y="1244599"/>
                </a:lnTo>
                <a:lnTo>
                  <a:pt x="3565824" y="1295399"/>
                </a:lnTo>
                <a:lnTo>
                  <a:pt x="3567328" y="1346199"/>
                </a:lnTo>
                <a:lnTo>
                  <a:pt x="3566448" y="1396999"/>
                </a:lnTo>
                <a:lnTo>
                  <a:pt x="3563159" y="1447799"/>
                </a:lnTo>
                <a:lnTo>
                  <a:pt x="3557920" y="1485899"/>
                </a:lnTo>
                <a:lnTo>
                  <a:pt x="3551189" y="1536699"/>
                </a:lnTo>
                <a:lnTo>
                  <a:pt x="3545367" y="1574799"/>
                </a:lnTo>
                <a:lnTo>
                  <a:pt x="3544845" y="1574799"/>
                </a:lnTo>
                <a:lnTo>
                  <a:pt x="3541833" y="1587499"/>
                </a:lnTo>
                <a:lnTo>
                  <a:pt x="3540911" y="1592396"/>
                </a:lnTo>
                <a:close/>
              </a:path>
              <a:path w="3567429" h="2743200">
                <a:moveTo>
                  <a:pt x="21357" y="1396999"/>
                </a:moveTo>
                <a:lnTo>
                  <a:pt x="23137" y="1384299"/>
                </a:lnTo>
                <a:lnTo>
                  <a:pt x="26262" y="1371599"/>
                </a:lnTo>
                <a:lnTo>
                  <a:pt x="26623" y="1371599"/>
                </a:lnTo>
                <a:lnTo>
                  <a:pt x="25849" y="1381294"/>
                </a:lnTo>
                <a:lnTo>
                  <a:pt x="25030" y="1384299"/>
                </a:lnTo>
                <a:lnTo>
                  <a:pt x="21357" y="1396999"/>
                </a:lnTo>
                <a:close/>
              </a:path>
              <a:path w="3567429" h="2743200">
                <a:moveTo>
                  <a:pt x="25849" y="1381294"/>
                </a:moveTo>
                <a:lnTo>
                  <a:pt x="26623" y="1371599"/>
                </a:lnTo>
                <a:lnTo>
                  <a:pt x="28490" y="1371599"/>
                </a:lnTo>
                <a:lnTo>
                  <a:pt x="25849" y="1381294"/>
                </a:lnTo>
                <a:close/>
              </a:path>
              <a:path w="3567429" h="2743200">
                <a:moveTo>
                  <a:pt x="24594" y="1396999"/>
                </a:moveTo>
                <a:lnTo>
                  <a:pt x="21357" y="1396999"/>
                </a:lnTo>
                <a:lnTo>
                  <a:pt x="25030" y="1384299"/>
                </a:lnTo>
                <a:lnTo>
                  <a:pt x="25849" y="1381294"/>
                </a:lnTo>
                <a:lnTo>
                  <a:pt x="24594" y="1396999"/>
                </a:lnTo>
                <a:close/>
              </a:path>
              <a:path w="3567429" h="2743200">
                <a:moveTo>
                  <a:pt x="3540745" y="1598904"/>
                </a:moveTo>
                <a:lnTo>
                  <a:pt x="3540911" y="1592396"/>
                </a:lnTo>
                <a:lnTo>
                  <a:pt x="3541833" y="1587499"/>
                </a:lnTo>
                <a:lnTo>
                  <a:pt x="3544845" y="1574799"/>
                </a:lnTo>
                <a:lnTo>
                  <a:pt x="3543227" y="1587499"/>
                </a:lnTo>
                <a:lnTo>
                  <a:pt x="3542164" y="1592868"/>
                </a:lnTo>
                <a:lnTo>
                  <a:pt x="3540745" y="1598904"/>
                </a:lnTo>
                <a:close/>
              </a:path>
              <a:path w="3567429" h="2743200">
                <a:moveTo>
                  <a:pt x="3542164" y="1592868"/>
                </a:moveTo>
                <a:lnTo>
                  <a:pt x="3543227" y="1587499"/>
                </a:lnTo>
                <a:lnTo>
                  <a:pt x="3544845" y="1574799"/>
                </a:lnTo>
                <a:lnTo>
                  <a:pt x="3545367" y="1574799"/>
                </a:lnTo>
                <a:lnTo>
                  <a:pt x="3543426" y="1587499"/>
                </a:lnTo>
                <a:lnTo>
                  <a:pt x="3542164" y="1592868"/>
                </a:lnTo>
                <a:close/>
              </a:path>
              <a:path w="3567429" h="2743200">
                <a:moveTo>
                  <a:pt x="3535432" y="1621509"/>
                </a:moveTo>
                <a:lnTo>
                  <a:pt x="3540911" y="1592396"/>
                </a:lnTo>
                <a:lnTo>
                  <a:pt x="3540745" y="1598904"/>
                </a:lnTo>
                <a:lnTo>
                  <a:pt x="3535432" y="1621509"/>
                </a:lnTo>
                <a:close/>
              </a:path>
              <a:path w="3567429" h="2743200">
                <a:moveTo>
                  <a:pt x="3540712" y="1600199"/>
                </a:moveTo>
                <a:lnTo>
                  <a:pt x="3540745" y="1598904"/>
                </a:lnTo>
                <a:lnTo>
                  <a:pt x="3542164" y="1592868"/>
                </a:lnTo>
                <a:lnTo>
                  <a:pt x="3540712" y="1600199"/>
                </a:lnTo>
                <a:close/>
              </a:path>
              <a:path w="3567429" h="2743200">
                <a:moveTo>
                  <a:pt x="3534093" y="1627535"/>
                </a:moveTo>
                <a:lnTo>
                  <a:pt x="3534470" y="1625599"/>
                </a:lnTo>
                <a:lnTo>
                  <a:pt x="3535432" y="1621509"/>
                </a:lnTo>
                <a:lnTo>
                  <a:pt x="3534662" y="1625599"/>
                </a:lnTo>
                <a:lnTo>
                  <a:pt x="3534093" y="1627535"/>
                </a:lnTo>
                <a:close/>
              </a:path>
              <a:path w="3567429" h="2743200">
                <a:moveTo>
                  <a:pt x="2599242" y="2641599"/>
                </a:moveTo>
                <a:lnTo>
                  <a:pt x="2158284" y="2641599"/>
                </a:lnTo>
                <a:lnTo>
                  <a:pt x="2207414" y="2628899"/>
                </a:lnTo>
                <a:lnTo>
                  <a:pt x="2256418" y="2628899"/>
                </a:lnTo>
                <a:lnTo>
                  <a:pt x="2353896" y="2603499"/>
                </a:lnTo>
                <a:lnTo>
                  <a:pt x="2402296" y="2603499"/>
                </a:lnTo>
                <a:lnTo>
                  <a:pt x="2592766" y="2552699"/>
                </a:lnTo>
                <a:lnTo>
                  <a:pt x="2639416" y="2527299"/>
                </a:lnTo>
                <a:lnTo>
                  <a:pt x="2731294" y="2501899"/>
                </a:lnTo>
                <a:lnTo>
                  <a:pt x="2821029" y="2451099"/>
                </a:lnTo>
                <a:lnTo>
                  <a:pt x="2865000" y="2438399"/>
                </a:lnTo>
                <a:lnTo>
                  <a:pt x="2950963" y="2387599"/>
                </a:lnTo>
                <a:lnTo>
                  <a:pt x="2992880" y="2362199"/>
                </a:lnTo>
                <a:lnTo>
                  <a:pt x="3034004" y="2324099"/>
                </a:lnTo>
                <a:lnTo>
                  <a:pt x="3074147" y="2298699"/>
                </a:lnTo>
                <a:lnTo>
                  <a:pt x="3113239" y="2273299"/>
                </a:lnTo>
                <a:lnTo>
                  <a:pt x="3151208" y="2235199"/>
                </a:lnTo>
                <a:lnTo>
                  <a:pt x="3187981" y="2209799"/>
                </a:lnTo>
                <a:lnTo>
                  <a:pt x="3223488" y="2171699"/>
                </a:lnTo>
                <a:lnTo>
                  <a:pt x="3257656" y="2133599"/>
                </a:lnTo>
                <a:lnTo>
                  <a:pt x="3290414" y="2095499"/>
                </a:lnTo>
                <a:lnTo>
                  <a:pt x="3321690" y="2057399"/>
                </a:lnTo>
                <a:lnTo>
                  <a:pt x="3351412" y="2019299"/>
                </a:lnTo>
                <a:lnTo>
                  <a:pt x="3379311" y="1968499"/>
                </a:lnTo>
                <a:lnTo>
                  <a:pt x="3405565" y="1930399"/>
                </a:lnTo>
                <a:lnTo>
                  <a:pt x="3430060" y="1892299"/>
                </a:lnTo>
                <a:lnTo>
                  <a:pt x="3452681" y="1841499"/>
                </a:lnTo>
                <a:lnTo>
                  <a:pt x="3473313" y="1803399"/>
                </a:lnTo>
                <a:lnTo>
                  <a:pt x="3485551" y="1765299"/>
                </a:lnTo>
                <a:lnTo>
                  <a:pt x="3497116" y="1739899"/>
                </a:lnTo>
                <a:lnTo>
                  <a:pt x="3507934" y="1714499"/>
                </a:lnTo>
                <a:lnTo>
                  <a:pt x="3517931" y="1676399"/>
                </a:lnTo>
                <a:lnTo>
                  <a:pt x="3522562" y="1663699"/>
                </a:lnTo>
                <a:lnTo>
                  <a:pt x="3526894" y="1650999"/>
                </a:lnTo>
                <a:lnTo>
                  <a:pt x="3530927" y="1638299"/>
                </a:lnTo>
                <a:lnTo>
                  <a:pt x="3534093" y="1627535"/>
                </a:lnTo>
                <a:lnTo>
                  <a:pt x="3524559" y="1676399"/>
                </a:lnTo>
                <a:lnTo>
                  <a:pt x="3513309" y="1727199"/>
                </a:lnTo>
                <a:lnTo>
                  <a:pt x="3500338" y="1777999"/>
                </a:lnTo>
                <a:lnTo>
                  <a:pt x="3485264" y="1816099"/>
                </a:lnTo>
                <a:lnTo>
                  <a:pt x="3467821" y="1866899"/>
                </a:lnTo>
                <a:lnTo>
                  <a:pt x="3448536" y="1917699"/>
                </a:lnTo>
                <a:lnTo>
                  <a:pt x="3427464" y="1955799"/>
                </a:lnTo>
                <a:lnTo>
                  <a:pt x="3404662" y="1993899"/>
                </a:lnTo>
                <a:lnTo>
                  <a:pt x="3380183" y="2044699"/>
                </a:lnTo>
                <a:lnTo>
                  <a:pt x="3354083" y="2082799"/>
                </a:lnTo>
                <a:lnTo>
                  <a:pt x="3326418" y="2120899"/>
                </a:lnTo>
                <a:lnTo>
                  <a:pt x="3297242" y="2158999"/>
                </a:lnTo>
                <a:lnTo>
                  <a:pt x="3266612" y="2197099"/>
                </a:lnTo>
                <a:lnTo>
                  <a:pt x="3234581" y="2235199"/>
                </a:lnTo>
                <a:lnTo>
                  <a:pt x="3201206" y="2273299"/>
                </a:lnTo>
                <a:lnTo>
                  <a:pt x="3166541" y="2298699"/>
                </a:lnTo>
                <a:lnTo>
                  <a:pt x="3130642" y="2336799"/>
                </a:lnTo>
                <a:lnTo>
                  <a:pt x="3093564" y="2374899"/>
                </a:lnTo>
                <a:lnTo>
                  <a:pt x="3055362" y="2400299"/>
                </a:lnTo>
                <a:lnTo>
                  <a:pt x="3016092" y="2425699"/>
                </a:lnTo>
                <a:lnTo>
                  <a:pt x="2975808" y="2451099"/>
                </a:lnTo>
                <a:lnTo>
                  <a:pt x="2934567" y="2489199"/>
                </a:lnTo>
                <a:lnTo>
                  <a:pt x="2892422" y="2514599"/>
                </a:lnTo>
                <a:lnTo>
                  <a:pt x="2849430" y="2527299"/>
                </a:lnTo>
                <a:lnTo>
                  <a:pt x="2805646" y="2552699"/>
                </a:lnTo>
                <a:lnTo>
                  <a:pt x="2760603" y="2578099"/>
                </a:lnTo>
                <a:lnTo>
                  <a:pt x="2715071" y="2590799"/>
                </a:lnTo>
                <a:lnTo>
                  <a:pt x="2669080" y="2616199"/>
                </a:lnTo>
                <a:lnTo>
                  <a:pt x="2622656" y="2628899"/>
                </a:lnTo>
                <a:lnTo>
                  <a:pt x="2599242" y="2641599"/>
                </a:lnTo>
                <a:close/>
              </a:path>
              <a:path w="3567429" h="2743200">
                <a:moveTo>
                  <a:pt x="2238994" y="2730499"/>
                </a:moveTo>
                <a:lnTo>
                  <a:pt x="1594290" y="2730499"/>
                </a:lnTo>
                <a:lnTo>
                  <a:pt x="1544023" y="2717799"/>
                </a:lnTo>
                <a:lnTo>
                  <a:pt x="1493831" y="2717799"/>
                </a:lnTo>
                <a:lnTo>
                  <a:pt x="1443727" y="2705099"/>
                </a:lnTo>
                <a:lnTo>
                  <a:pt x="2336570" y="2705099"/>
                </a:lnTo>
                <a:lnTo>
                  <a:pt x="2238994" y="2730499"/>
                </a:lnTo>
                <a:close/>
              </a:path>
              <a:path w="3567429" h="2743200">
                <a:moveTo>
                  <a:pt x="2091310" y="2743199"/>
                </a:moveTo>
                <a:lnTo>
                  <a:pt x="1694993" y="2743199"/>
                </a:lnTo>
                <a:lnTo>
                  <a:pt x="1644618" y="2730499"/>
                </a:lnTo>
                <a:lnTo>
                  <a:pt x="2140677" y="2730499"/>
                </a:lnTo>
                <a:lnTo>
                  <a:pt x="2091310" y="2743199"/>
                </a:lnTo>
                <a:close/>
              </a:path>
            </a:pathLst>
          </a:custGeom>
          <a:solidFill>
            <a:srgbClr val="F1B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92121" y="6394824"/>
            <a:ext cx="4037535" cy="1058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215" indent="-116205" algn="ctr">
              <a:lnSpc>
                <a:spcPct val="100000"/>
              </a:lnSpc>
              <a:spcBef>
                <a:spcPts val="240"/>
              </a:spcBef>
              <a:buChar char="·"/>
              <a:tabLst>
                <a:tab pos="704850" algn="l"/>
              </a:tabLst>
            </a:pPr>
            <a:r>
              <a:rPr sz="1600" dirty="0">
                <a:cs typeface="Arial Black"/>
              </a:rPr>
              <a:t>Контроль бешенства</a:t>
            </a:r>
          </a:p>
          <a:p>
            <a:pPr marL="266700" indent="-116839" algn="ctr">
              <a:lnSpc>
                <a:spcPct val="100000"/>
              </a:lnSpc>
              <a:spcBef>
                <a:spcPts val="140"/>
              </a:spcBef>
              <a:buChar char="·"/>
              <a:tabLst>
                <a:tab pos="267335" algn="l"/>
              </a:tabLst>
            </a:pPr>
            <a:r>
              <a:rPr sz="1600" dirty="0">
                <a:cs typeface="Arial Black"/>
              </a:rPr>
              <a:t>Снижение количества жалоб</a:t>
            </a:r>
          </a:p>
          <a:p>
            <a:pPr marL="128905" marR="5080" indent="-128905" algn="ctr">
              <a:lnSpc>
                <a:spcPct val="107300"/>
              </a:lnSpc>
              <a:buChar char="·"/>
              <a:tabLst>
                <a:tab pos="128905" algn="l"/>
              </a:tabLst>
            </a:pPr>
            <a:r>
              <a:rPr sz="1600" dirty="0">
                <a:cs typeface="Arial Black"/>
              </a:rPr>
              <a:t>Снижение </a:t>
            </a:r>
            <a:r>
              <a:rPr sz="1600" dirty="0" err="1">
                <a:cs typeface="Arial Black"/>
              </a:rPr>
              <a:t>числа</a:t>
            </a:r>
            <a:r>
              <a:rPr sz="1600" dirty="0">
                <a:cs typeface="Arial Black"/>
              </a:rPr>
              <a:t> </a:t>
            </a:r>
            <a:r>
              <a:rPr sz="1600" dirty="0" err="1">
                <a:cs typeface="Arial Black"/>
              </a:rPr>
              <a:t>безнадзорных</a:t>
            </a:r>
            <a:r>
              <a:rPr sz="1600" dirty="0">
                <a:cs typeface="Arial Black"/>
              </a:rPr>
              <a:t> животных</a:t>
            </a:r>
          </a:p>
          <a:p>
            <a:pPr marL="596265" lvl="1" indent="-116205" algn="ctr">
              <a:lnSpc>
                <a:spcPct val="100000"/>
              </a:lnSpc>
              <a:spcBef>
                <a:spcPts val="140"/>
              </a:spcBef>
              <a:buChar char="·"/>
              <a:tabLst>
                <a:tab pos="596900" algn="l"/>
              </a:tabLst>
            </a:pPr>
            <a:r>
              <a:rPr sz="1600" dirty="0">
                <a:cs typeface="Arial Black"/>
              </a:rPr>
              <a:t>Оптимизация бюджета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89869" y="8801100"/>
            <a:ext cx="10153650" cy="1371600"/>
          </a:xfrm>
          <a:prstGeom prst="rect">
            <a:avLst/>
          </a:prstGeom>
          <a:solidFill>
            <a:srgbClr val="4FA8DE"/>
          </a:solidFill>
        </p:spPr>
        <p:txBody>
          <a:bodyPr vert="horz" wrap="square" lIns="0" tIns="143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z="6000" b="1" dirty="0">
                <a:solidFill>
                  <a:srgbClr val="FFFFFF"/>
                </a:solidFill>
                <a:cs typeface="Arial Black"/>
              </a:rPr>
              <a:t>Спасибо за </a:t>
            </a:r>
            <a:r>
              <a:rPr sz="6000" b="1" dirty="0" err="1">
                <a:solidFill>
                  <a:srgbClr val="FFFFFF"/>
                </a:solidFill>
                <a:cs typeface="Arial Black"/>
              </a:rPr>
              <a:t>внимание</a:t>
            </a:r>
            <a:r>
              <a:rPr sz="6000" b="1" dirty="0">
                <a:solidFill>
                  <a:srgbClr val="FFFFFF"/>
                </a:solidFill>
                <a:cs typeface="Arial Black"/>
              </a:rPr>
              <a:t>!</a:t>
            </a:r>
            <a:endParaRPr lang="ru-RU" sz="6000" b="1" dirty="0">
              <a:solidFill>
                <a:srgbClr val="FFFFFF"/>
              </a:solidFill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endParaRPr sz="2800" dirty="0"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46600" y="9408125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1</a:t>
            </a:r>
            <a:r>
              <a:rPr sz="3400" spc="-5" dirty="0">
                <a:latin typeface="Eras Medium ITC"/>
                <a:cs typeface="Eras Medium ITC"/>
              </a:rPr>
              <a:t>9</a:t>
            </a:r>
            <a:endParaRPr sz="3400">
              <a:latin typeface="Eras Medium ITC"/>
              <a:cs typeface="Eras Medium IT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6133" y="0"/>
            <a:ext cx="683894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22861" y="2448765"/>
            <a:ext cx="8150939" cy="74360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397250">
              <a:lnSpc>
                <a:spcPts val="3400"/>
              </a:lnSpc>
              <a:spcBef>
                <a:spcPts val="225"/>
              </a:spcBef>
            </a:pPr>
            <a:r>
              <a:rPr sz="2850" b="1" spc="315" dirty="0" err="1">
                <a:solidFill>
                  <a:srgbClr val="040707"/>
                </a:solidFill>
                <a:latin typeface="Trebuchet MS"/>
                <a:cs typeface="Trebuchet MS"/>
              </a:rPr>
              <a:t>М</a:t>
            </a:r>
            <a:r>
              <a:rPr sz="2850" b="1" spc="95" dirty="0" err="1">
                <a:solidFill>
                  <a:srgbClr val="040707"/>
                </a:solidFill>
                <a:latin typeface="Trebuchet MS"/>
                <a:cs typeface="Trebuchet MS"/>
              </a:rPr>
              <a:t>У</a:t>
            </a:r>
            <a:r>
              <a:rPr sz="2850" b="1" spc="240" dirty="0" err="1">
                <a:solidFill>
                  <a:srgbClr val="040707"/>
                </a:solidFill>
                <a:latin typeface="Trebuchet MS"/>
                <a:cs typeface="Trebuchet MS"/>
              </a:rPr>
              <a:t>Н</a:t>
            </a:r>
            <a:r>
              <a:rPr sz="2850" b="1" spc="210" dirty="0" err="1">
                <a:solidFill>
                  <a:srgbClr val="040707"/>
                </a:solidFill>
                <a:latin typeface="Trebuchet MS"/>
                <a:cs typeface="Trebuchet MS"/>
              </a:rPr>
              <a:t>И</a:t>
            </a:r>
            <a:r>
              <a:rPr sz="2850" b="1" spc="260" dirty="0" err="1">
                <a:solidFill>
                  <a:srgbClr val="040707"/>
                </a:solidFill>
                <a:latin typeface="Trebuchet MS"/>
                <a:cs typeface="Trebuchet MS"/>
              </a:rPr>
              <a:t>Ц</a:t>
            </a:r>
            <a:r>
              <a:rPr sz="2850" b="1" spc="210" dirty="0" err="1">
                <a:solidFill>
                  <a:srgbClr val="040707"/>
                </a:solidFill>
                <a:latin typeface="Trebuchet MS"/>
                <a:cs typeface="Trebuchet MS"/>
              </a:rPr>
              <a:t>И</a:t>
            </a:r>
            <a:r>
              <a:rPr sz="2850" b="1" spc="265" dirty="0" err="1">
                <a:solidFill>
                  <a:srgbClr val="040707"/>
                </a:solidFill>
                <a:latin typeface="Trebuchet MS"/>
                <a:cs typeface="Trebuchet MS"/>
              </a:rPr>
              <a:t>П</a:t>
            </a:r>
            <a:r>
              <a:rPr sz="2850" b="1" spc="150" dirty="0" err="1">
                <a:solidFill>
                  <a:srgbClr val="040707"/>
                </a:solidFill>
                <a:latin typeface="Trebuchet MS"/>
                <a:cs typeface="Trebuchet MS"/>
              </a:rPr>
              <a:t>А</a:t>
            </a:r>
            <a:r>
              <a:rPr sz="2850" b="1" spc="40" dirty="0" err="1">
                <a:solidFill>
                  <a:srgbClr val="040707"/>
                </a:solidFill>
                <a:latin typeface="Trebuchet MS"/>
                <a:cs typeface="Trebuchet MS"/>
              </a:rPr>
              <a:t>Л</a:t>
            </a:r>
            <a:r>
              <a:rPr sz="2850" b="1" spc="95" dirty="0" err="1">
                <a:solidFill>
                  <a:srgbClr val="040707"/>
                </a:solidFill>
                <a:latin typeface="Trebuchet MS"/>
                <a:cs typeface="Trebuchet MS"/>
              </a:rPr>
              <a:t>Ь</a:t>
            </a:r>
            <a:r>
              <a:rPr sz="2850" b="1" spc="240" dirty="0" err="1">
                <a:solidFill>
                  <a:srgbClr val="040707"/>
                </a:solidFill>
                <a:latin typeface="Trebuchet MS"/>
                <a:cs typeface="Trebuchet MS"/>
              </a:rPr>
              <a:t>Н</a:t>
            </a:r>
            <a:r>
              <a:rPr sz="2850" b="1" spc="220" dirty="0" err="1">
                <a:solidFill>
                  <a:srgbClr val="040707"/>
                </a:solidFill>
                <a:latin typeface="Trebuchet MS"/>
                <a:cs typeface="Trebuchet MS"/>
              </a:rPr>
              <a:t>Ы</a:t>
            </a:r>
            <a:r>
              <a:rPr lang="ru-RU" sz="2850" b="1" spc="50" dirty="0">
                <a:solidFill>
                  <a:srgbClr val="040707"/>
                </a:solidFill>
                <a:latin typeface="Trebuchet MS"/>
                <a:cs typeface="Trebuchet MS"/>
              </a:rPr>
              <a:t>М</a:t>
            </a:r>
            <a:r>
              <a:rPr sz="2850" b="1" spc="50" dirty="0">
                <a:solidFill>
                  <a:srgbClr val="040707"/>
                </a:solidFill>
                <a:latin typeface="Trebuchet MS"/>
                <a:cs typeface="Trebuchet MS"/>
              </a:rPr>
              <a:t>  </a:t>
            </a:r>
            <a:r>
              <a:rPr sz="2850" b="1" spc="175" dirty="0" err="1">
                <a:solidFill>
                  <a:srgbClr val="040707"/>
                </a:solidFill>
                <a:latin typeface="Trebuchet MS"/>
                <a:cs typeface="Trebuchet MS"/>
              </a:rPr>
              <a:t>ОБРАЗОВАНИЯ</a:t>
            </a:r>
            <a:r>
              <a:rPr lang="ru-RU" sz="2850" b="1" spc="175" dirty="0">
                <a:solidFill>
                  <a:srgbClr val="040707"/>
                </a:solidFill>
                <a:latin typeface="Trebuchet MS"/>
                <a:cs typeface="Trebuchet MS"/>
              </a:rPr>
              <a:t>М</a:t>
            </a:r>
            <a:endParaRPr sz="28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300" spc="65" dirty="0" err="1">
                <a:solidFill>
                  <a:srgbClr val="040707"/>
                </a:solidFill>
                <a:latin typeface="Trebuchet MS"/>
                <a:cs typeface="Trebuchet MS"/>
              </a:rPr>
              <a:t>орган</a:t>
            </a:r>
            <a:r>
              <a:rPr lang="ru-RU" sz="2300" spc="65" dirty="0" err="1">
                <a:solidFill>
                  <a:srgbClr val="040707"/>
                </a:solidFill>
                <a:latin typeface="Trebuchet MS"/>
                <a:cs typeface="Trebuchet MS"/>
              </a:rPr>
              <a:t>ам</a:t>
            </a:r>
            <a:r>
              <a:rPr sz="2300" spc="65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2300" spc="85" dirty="0">
                <a:solidFill>
                  <a:srgbClr val="040707"/>
                </a:solidFill>
                <a:latin typeface="Trebuchet MS"/>
                <a:cs typeface="Trebuchet MS"/>
              </a:rPr>
              <a:t>местного</a:t>
            </a:r>
            <a:r>
              <a:rPr sz="2300" spc="-190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2300" spc="75" dirty="0">
                <a:solidFill>
                  <a:srgbClr val="040707"/>
                </a:solidFill>
                <a:latin typeface="Trebuchet MS"/>
                <a:cs typeface="Trebuchet MS"/>
              </a:rPr>
              <a:t>самоуправления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 dirty="0">
              <a:latin typeface="Trebuchet MS"/>
              <a:cs typeface="Trebuchet MS"/>
            </a:endParaRPr>
          </a:p>
          <a:p>
            <a:pPr marL="12700" marR="2020570">
              <a:lnSpc>
                <a:spcPts val="3400"/>
              </a:lnSpc>
              <a:spcBef>
                <a:spcPts val="1820"/>
              </a:spcBef>
            </a:pPr>
            <a:r>
              <a:rPr sz="2850" b="1" spc="145" dirty="0" err="1">
                <a:solidFill>
                  <a:srgbClr val="040707"/>
                </a:solidFill>
                <a:latin typeface="Trebuchet MS"/>
                <a:cs typeface="Trebuchet MS"/>
              </a:rPr>
              <a:t>ГОРОДСКИ</a:t>
            </a:r>
            <a:r>
              <a:rPr lang="ru-RU" sz="2850" b="1" spc="145" dirty="0">
                <a:solidFill>
                  <a:srgbClr val="040707"/>
                </a:solidFill>
                <a:latin typeface="Trebuchet MS"/>
                <a:cs typeface="Trebuchet MS"/>
              </a:rPr>
              <a:t>М</a:t>
            </a:r>
            <a:r>
              <a:rPr sz="2850" b="1" spc="145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2850" b="1" spc="155" dirty="0">
                <a:solidFill>
                  <a:srgbClr val="040707"/>
                </a:solidFill>
                <a:latin typeface="Trebuchet MS"/>
                <a:cs typeface="Trebuchet MS"/>
              </a:rPr>
              <a:t>И</a:t>
            </a:r>
            <a:r>
              <a:rPr sz="2850" b="1" spc="-330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2850" b="1" spc="180" dirty="0" err="1">
                <a:solidFill>
                  <a:srgbClr val="040707"/>
                </a:solidFill>
                <a:latin typeface="Trebuchet MS"/>
                <a:cs typeface="Trebuchet MS"/>
              </a:rPr>
              <a:t>РАЙОННЫ</a:t>
            </a:r>
            <a:r>
              <a:rPr lang="ru-RU" sz="2850" b="1" spc="180" dirty="0">
                <a:solidFill>
                  <a:srgbClr val="040707"/>
                </a:solidFill>
                <a:latin typeface="Trebuchet MS"/>
                <a:cs typeface="Trebuchet MS"/>
              </a:rPr>
              <a:t>М</a:t>
            </a:r>
            <a:r>
              <a:rPr sz="2850" b="1" spc="180" dirty="0">
                <a:solidFill>
                  <a:srgbClr val="040707"/>
                </a:solidFill>
                <a:latin typeface="Trebuchet MS"/>
                <a:cs typeface="Trebuchet MS"/>
              </a:rPr>
              <a:t>  </a:t>
            </a:r>
            <a:r>
              <a:rPr sz="2850" b="1" spc="165" dirty="0" err="1">
                <a:solidFill>
                  <a:srgbClr val="040707"/>
                </a:solidFill>
                <a:latin typeface="Trebuchet MS"/>
                <a:cs typeface="Trebuchet MS"/>
              </a:rPr>
              <a:t>ВЕТЕРИНАРНЫ</a:t>
            </a:r>
            <a:r>
              <a:rPr lang="ru-RU" sz="2850" b="1" spc="165" dirty="0">
                <a:solidFill>
                  <a:srgbClr val="040707"/>
                </a:solidFill>
                <a:latin typeface="Trebuchet MS"/>
                <a:cs typeface="Trebuchet MS"/>
              </a:rPr>
              <a:t>М</a:t>
            </a:r>
            <a:r>
              <a:rPr sz="2850" b="1" spc="-110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2850" b="1" spc="180" dirty="0" err="1">
                <a:solidFill>
                  <a:srgbClr val="040707"/>
                </a:solidFill>
                <a:latin typeface="Trebuchet MS"/>
                <a:cs typeface="Trebuchet MS"/>
              </a:rPr>
              <a:t>СЛУЖБ</a:t>
            </a:r>
            <a:r>
              <a:rPr lang="ru-RU" sz="2850" b="1" spc="180" dirty="0" err="1">
                <a:solidFill>
                  <a:srgbClr val="040707"/>
                </a:solidFill>
                <a:latin typeface="Trebuchet MS"/>
                <a:cs typeface="Trebuchet MS"/>
              </a:rPr>
              <a:t>АМ</a:t>
            </a:r>
            <a:endParaRPr sz="28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300" spc="60" dirty="0" err="1">
                <a:solidFill>
                  <a:srgbClr val="040707"/>
                </a:solidFill>
                <a:latin typeface="Trebuchet MS"/>
                <a:cs typeface="Trebuchet MS"/>
              </a:rPr>
              <a:t>государственны</a:t>
            </a:r>
            <a:r>
              <a:rPr lang="ru-RU" sz="2300" spc="60" dirty="0">
                <a:solidFill>
                  <a:srgbClr val="040707"/>
                </a:solidFill>
                <a:latin typeface="Trebuchet MS"/>
                <a:cs typeface="Trebuchet MS"/>
              </a:rPr>
              <a:t>м</a:t>
            </a:r>
            <a:r>
              <a:rPr sz="2300" spc="60" dirty="0">
                <a:solidFill>
                  <a:srgbClr val="040707"/>
                </a:solidFill>
                <a:latin typeface="Trebuchet MS"/>
                <a:cs typeface="Trebuchet MS"/>
              </a:rPr>
              <a:t>,</a:t>
            </a:r>
            <a:r>
              <a:rPr sz="2300" spc="-65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2300" spc="45" dirty="0" err="1">
                <a:solidFill>
                  <a:srgbClr val="040707"/>
                </a:solidFill>
                <a:latin typeface="Trebuchet MS"/>
                <a:cs typeface="Trebuchet MS"/>
              </a:rPr>
              <a:t>частны</a:t>
            </a:r>
            <a:r>
              <a:rPr lang="ru-RU" sz="2300" spc="45" dirty="0">
                <a:solidFill>
                  <a:srgbClr val="040707"/>
                </a:solidFill>
                <a:latin typeface="Trebuchet MS"/>
                <a:cs typeface="Trebuchet MS"/>
              </a:rPr>
              <a:t>м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 dirty="0">
              <a:latin typeface="Trebuchet MS"/>
              <a:cs typeface="Trebuchet MS"/>
            </a:endParaRPr>
          </a:p>
          <a:p>
            <a:pPr marL="12700" marR="3328670">
              <a:lnSpc>
                <a:spcPts val="3400"/>
              </a:lnSpc>
              <a:spcBef>
                <a:spcPts val="5"/>
              </a:spcBef>
            </a:pPr>
            <a:r>
              <a:rPr sz="2850" b="1" spc="240" dirty="0" err="1">
                <a:solidFill>
                  <a:srgbClr val="040707"/>
                </a:solidFill>
                <a:latin typeface="Trebuchet MS"/>
                <a:cs typeface="Trebuchet MS"/>
              </a:rPr>
              <a:t>Н</a:t>
            </a:r>
            <a:r>
              <a:rPr sz="2850" b="1" spc="130" dirty="0" err="1">
                <a:solidFill>
                  <a:srgbClr val="040707"/>
                </a:solidFill>
                <a:latin typeface="Trebuchet MS"/>
                <a:cs typeface="Trebuchet MS"/>
              </a:rPr>
              <a:t>Е</a:t>
            </a:r>
            <a:r>
              <a:rPr sz="2850" b="1" spc="85" dirty="0" err="1">
                <a:solidFill>
                  <a:srgbClr val="040707"/>
                </a:solidFill>
                <a:latin typeface="Trebuchet MS"/>
                <a:cs typeface="Trebuchet MS"/>
              </a:rPr>
              <a:t>К</a:t>
            </a:r>
            <a:r>
              <a:rPr sz="2850" b="1" spc="200" dirty="0" err="1">
                <a:solidFill>
                  <a:srgbClr val="040707"/>
                </a:solidFill>
                <a:latin typeface="Trebuchet MS"/>
                <a:cs typeface="Trebuchet MS"/>
              </a:rPr>
              <a:t>О</a:t>
            </a:r>
            <a:r>
              <a:rPr sz="2850" b="1" spc="315" dirty="0" err="1">
                <a:solidFill>
                  <a:srgbClr val="040707"/>
                </a:solidFill>
                <a:latin typeface="Trebuchet MS"/>
                <a:cs typeface="Trebuchet MS"/>
              </a:rPr>
              <a:t>ММ</a:t>
            </a:r>
            <a:r>
              <a:rPr sz="2850" b="1" spc="130" dirty="0" err="1">
                <a:solidFill>
                  <a:srgbClr val="040707"/>
                </a:solidFill>
                <a:latin typeface="Trebuchet MS"/>
                <a:cs typeface="Trebuchet MS"/>
              </a:rPr>
              <a:t>Е</a:t>
            </a:r>
            <a:r>
              <a:rPr sz="2850" b="1" spc="155" dirty="0" err="1">
                <a:solidFill>
                  <a:srgbClr val="040707"/>
                </a:solidFill>
                <a:latin typeface="Trebuchet MS"/>
                <a:cs typeface="Trebuchet MS"/>
              </a:rPr>
              <a:t>Р</a:t>
            </a:r>
            <a:r>
              <a:rPr sz="2850" b="1" spc="55" dirty="0" err="1">
                <a:solidFill>
                  <a:srgbClr val="040707"/>
                </a:solidFill>
                <a:latin typeface="Trebuchet MS"/>
                <a:cs typeface="Trebuchet MS"/>
              </a:rPr>
              <a:t>Ч</a:t>
            </a:r>
            <a:r>
              <a:rPr sz="2850" b="1" spc="130" dirty="0" err="1">
                <a:solidFill>
                  <a:srgbClr val="040707"/>
                </a:solidFill>
                <a:latin typeface="Trebuchet MS"/>
                <a:cs typeface="Trebuchet MS"/>
              </a:rPr>
              <a:t>Е</a:t>
            </a:r>
            <a:r>
              <a:rPr sz="2850" b="1" spc="260" dirty="0" err="1">
                <a:solidFill>
                  <a:srgbClr val="040707"/>
                </a:solidFill>
                <a:latin typeface="Trebuchet MS"/>
                <a:cs typeface="Trebuchet MS"/>
              </a:rPr>
              <a:t>С</a:t>
            </a:r>
            <a:r>
              <a:rPr sz="2850" b="1" spc="85" dirty="0" err="1">
                <a:solidFill>
                  <a:srgbClr val="040707"/>
                </a:solidFill>
                <a:latin typeface="Trebuchet MS"/>
                <a:cs typeface="Trebuchet MS"/>
              </a:rPr>
              <a:t>К</a:t>
            </a:r>
            <a:r>
              <a:rPr sz="2850" b="1" spc="210" dirty="0" err="1">
                <a:solidFill>
                  <a:srgbClr val="040707"/>
                </a:solidFill>
                <a:latin typeface="Trebuchet MS"/>
                <a:cs typeface="Trebuchet MS"/>
              </a:rPr>
              <a:t>И</a:t>
            </a:r>
            <a:r>
              <a:rPr lang="ru-RU" sz="2850" b="1" spc="50" dirty="0">
                <a:solidFill>
                  <a:srgbClr val="040707"/>
                </a:solidFill>
                <a:latin typeface="Trebuchet MS"/>
                <a:cs typeface="Trebuchet MS"/>
              </a:rPr>
              <a:t>М</a:t>
            </a:r>
            <a:r>
              <a:rPr sz="2850" b="1" spc="50" dirty="0">
                <a:solidFill>
                  <a:srgbClr val="040707"/>
                </a:solidFill>
                <a:latin typeface="Trebuchet MS"/>
                <a:cs typeface="Trebuchet MS"/>
              </a:rPr>
              <a:t>  </a:t>
            </a:r>
            <a:r>
              <a:rPr sz="2850" b="1" spc="160" dirty="0" err="1">
                <a:solidFill>
                  <a:srgbClr val="040707"/>
                </a:solidFill>
                <a:latin typeface="Trebuchet MS"/>
                <a:cs typeface="Trebuchet MS"/>
              </a:rPr>
              <a:t>ОРГАНИЗАЦИ</a:t>
            </a:r>
            <a:r>
              <a:rPr lang="ru-RU" sz="2850" b="1" spc="160" dirty="0">
                <a:solidFill>
                  <a:srgbClr val="040707"/>
                </a:solidFill>
                <a:latin typeface="Trebuchet MS"/>
                <a:cs typeface="Trebuchet MS"/>
              </a:rPr>
              <a:t>ЯМ</a:t>
            </a:r>
            <a:endParaRPr sz="28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300" spc="50" dirty="0" err="1">
                <a:solidFill>
                  <a:srgbClr val="040707"/>
                </a:solidFill>
                <a:latin typeface="Trebuchet MS"/>
                <a:cs typeface="Trebuchet MS"/>
              </a:rPr>
              <a:t>занимающи</a:t>
            </a:r>
            <a:r>
              <a:rPr lang="ru-RU" sz="2300" spc="50" dirty="0" err="1">
                <a:solidFill>
                  <a:srgbClr val="040707"/>
                </a:solidFill>
                <a:latin typeface="Trebuchet MS"/>
                <a:cs typeface="Trebuchet MS"/>
              </a:rPr>
              <a:t>мся</a:t>
            </a:r>
            <a:r>
              <a:rPr sz="2300" spc="50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2300" spc="55" dirty="0">
                <a:solidFill>
                  <a:srgbClr val="040707"/>
                </a:solidFill>
                <a:latin typeface="Trebuchet MS"/>
                <a:cs typeface="Trebuchet MS"/>
              </a:rPr>
              <a:t>защитой</a:t>
            </a:r>
            <a:r>
              <a:rPr sz="2300" spc="-175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2300" spc="45" dirty="0">
                <a:solidFill>
                  <a:srgbClr val="040707"/>
                </a:solidFill>
                <a:latin typeface="Trebuchet MS"/>
                <a:cs typeface="Trebuchet MS"/>
              </a:rPr>
              <a:t>животных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b="1" spc="165" dirty="0" err="1">
                <a:solidFill>
                  <a:srgbClr val="040707"/>
                </a:solidFill>
                <a:latin typeface="Trebuchet MS"/>
                <a:cs typeface="Trebuchet MS"/>
              </a:rPr>
              <a:t>ПРИЮТ</a:t>
            </a:r>
            <a:r>
              <a:rPr lang="ru-RU" sz="2850" b="1" spc="165" dirty="0" err="1">
                <a:solidFill>
                  <a:srgbClr val="040707"/>
                </a:solidFill>
                <a:latin typeface="Trebuchet MS"/>
                <a:cs typeface="Trebuchet MS"/>
              </a:rPr>
              <a:t>АМ</a:t>
            </a:r>
            <a:endParaRPr sz="28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300" spc="-25" dirty="0">
                <a:solidFill>
                  <a:srgbClr val="040707"/>
                </a:solidFill>
                <a:latin typeface="Trebuchet MS"/>
                <a:cs typeface="Trebuchet MS"/>
              </a:rPr>
              <a:t>для </a:t>
            </a:r>
            <a:r>
              <a:rPr sz="2300" spc="35" dirty="0">
                <a:solidFill>
                  <a:srgbClr val="040707"/>
                </a:solidFill>
                <a:latin typeface="Trebuchet MS"/>
                <a:cs typeface="Trebuchet MS"/>
              </a:rPr>
              <a:t>бездомных</a:t>
            </a:r>
            <a:r>
              <a:rPr sz="2300" spc="-100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2300" spc="45" dirty="0">
                <a:solidFill>
                  <a:srgbClr val="040707"/>
                </a:solidFill>
                <a:latin typeface="Trebuchet MS"/>
                <a:cs typeface="Trebuchet MS"/>
              </a:rPr>
              <a:t>животных</a:t>
            </a:r>
            <a:endParaRPr sz="2300" dirty="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00"/>
              </a:spcBef>
            </a:pPr>
            <a:r>
              <a:rPr sz="3400" spc="-10" dirty="0">
                <a:latin typeface="Eras Medium ITC"/>
                <a:cs typeface="Eras Medium ITC"/>
              </a:rPr>
              <a:t>0</a:t>
            </a:r>
            <a:r>
              <a:rPr sz="3400" spc="-5" dirty="0">
                <a:latin typeface="Eras Medium ITC"/>
                <a:cs typeface="Eras Medium ITC"/>
              </a:rPr>
              <a:t>2</a:t>
            </a:r>
            <a:endParaRPr sz="3400" dirty="0">
              <a:latin typeface="Eras Medium ITC"/>
              <a:cs typeface="Eras Medium IT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74505" y="2484013"/>
            <a:ext cx="695325" cy="1038225"/>
          </a:xfrm>
          <a:custGeom>
            <a:avLst/>
            <a:gdLst/>
            <a:ahLst/>
            <a:cxnLst/>
            <a:rect l="l" t="t" r="r" b="b"/>
            <a:pathLst>
              <a:path w="695325" h="1038225">
                <a:moveTo>
                  <a:pt x="695324" y="1038224"/>
                </a:moveTo>
                <a:lnTo>
                  <a:pt x="0" y="1038224"/>
                </a:lnTo>
                <a:lnTo>
                  <a:pt x="0" y="0"/>
                </a:lnTo>
                <a:lnTo>
                  <a:pt x="695324" y="0"/>
                </a:lnTo>
                <a:lnTo>
                  <a:pt x="695324" y="1038224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4505" y="4460491"/>
            <a:ext cx="695325" cy="1038225"/>
          </a:xfrm>
          <a:custGeom>
            <a:avLst/>
            <a:gdLst/>
            <a:ahLst/>
            <a:cxnLst/>
            <a:rect l="l" t="t" r="r" b="b"/>
            <a:pathLst>
              <a:path w="695325" h="1038225">
                <a:moveTo>
                  <a:pt x="695324" y="1038224"/>
                </a:moveTo>
                <a:lnTo>
                  <a:pt x="0" y="1038224"/>
                </a:lnTo>
                <a:lnTo>
                  <a:pt x="0" y="0"/>
                </a:lnTo>
                <a:lnTo>
                  <a:pt x="695324" y="0"/>
                </a:lnTo>
                <a:lnTo>
                  <a:pt x="695324" y="1038224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74505" y="6396714"/>
            <a:ext cx="695325" cy="1038225"/>
          </a:xfrm>
          <a:custGeom>
            <a:avLst/>
            <a:gdLst/>
            <a:ahLst/>
            <a:cxnLst/>
            <a:rect l="l" t="t" r="r" b="b"/>
            <a:pathLst>
              <a:path w="695325" h="1038225">
                <a:moveTo>
                  <a:pt x="695324" y="1038224"/>
                </a:moveTo>
                <a:lnTo>
                  <a:pt x="0" y="1038224"/>
                </a:lnTo>
                <a:lnTo>
                  <a:pt x="0" y="0"/>
                </a:lnTo>
                <a:lnTo>
                  <a:pt x="695324" y="0"/>
                </a:lnTo>
                <a:lnTo>
                  <a:pt x="695324" y="1038224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74505" y="8273037"/>
            <a:ext cx="695325" cy="1038225"/>
          </a:xfrm>
          <a:custGeom>
            <a:avLst/>
            <a:gdLst/>
            <a:ahLst/>
            <a:cxnLst/>
            <a:rect l="l" t="t" r="r" b="b"/>
            <a:pathLst>
              <a:path w="695325" h="1038225">
                <a:moveTo>
                  <a:pt x="695324" y="1038224"/>
                </a:moveTo>
                <a:lnTo>
                  <a:pt x="0" y="1038224"/>
                </a:lnTo>
                <a:lnTo>
                  <a:pt x="0" y="0"/>
                </a:lnTo>
                <a:lnTo>
                  <a:pt x="695324" y="0"/>
                </a:lnTo>
                <a:lnTo>
                  <a:pt x="695324" y="1038224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67576" y="0"/>
            <a:ext cx="120650" cy="10287000"/>
          </a:xfrm>
          <a:custGeom>
            <a:avLst/>
            <a:gdLst/>
            <a:ahLst/>
            <a:cxnLst/>
            <a:rect l="l" t="t" r="r" b="b"/>
            <a:pathLst>
              <a:path w="120650" h="10287000">
                <a:moveTo>
                  <a:pt x="120422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120422" y="0"/>
                </a:lnTo>
                <a:lnTo>
                  <a:pt x="120422" y="10286998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711053" y="491897"/>
            <a:ext cx="5570220" cy="13017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5010"/>
              </a:lnSpc>
              <a:spcBef>
                <a:spcPts val="290"/>
              </a:spcBef>
            </a:pPr>
            <a:r>
              <a:rPr sz="4200" spc="240" dirty="0">
                <a:solidFill>
                  <a:srgbClr val="040707"/>
                </a:solidFill>
                <a:latin typeface="Trebuchet MS"/>
                <a:cs typeface="Trebuchet MS"/>
              </a:rPr>
              <a:t>КОМУ</a:t>
            </a:r>
            <a:r>
              <a:rPr sz="4200" spc="-140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4200" spc="275" dirty="0">
                <a:solidFill>
                  <a:srgbClr val="040707"/>
                </a:solidFill>
                <a:latin typeface="Trebuchet MS"/>
                <a:cs typeface="Trebuchet MS"/>
              </a:rPr>
              <a:t>АДРЕСОВАНО  </a:t>
            </a:r>
            <a:r>
              <a:rPr sz="4200" spc="260" dirty="0">
                <a:solidFill>
                  <a:srgbClr val="040707"/>
                </a:solidFill>
                <a:latin typeface="Trebuchet MS"/>
                <a:cs typeface="Trebuchet MS"/>
              </a:rPr>
              <a:t>ДАННОЕ</a:t>
            </a:r>
            <a:r>
              <a:rPr sz="4200" spc="-120" dirty="0">
                <a:solidFill>
                  <a:srgbClr val="040707"/>
                </a:solidFill>
                <a:latin typeface="Trebuchet MS"/>
                <a:cs typeface="Trebuchet MS"/>
              </a:rPr>
              <a:t> </a:t>
            </a:r>
            <a:r>
              <a:rPr sz="4200" spc="310" dirty="0">
                <a:solidFill>
                  <a:srgbClr val="040707"/>
                </a:solidFill>
                <a:latin typeface="Trebuchet MS"/>
                <a:cs typeface="Trebuchet MS"/>
              </a:rPr>
              <a:t>ПОСОБИЕ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8880" y="2847981"/>
            <a:ext cx="2533666" cy="2533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6456" y="797736"/>
            <a:ext cx="13639800" cy="1247777"/>
          </a:xfrm>
          <a:prstGeom prst="rect">
            <a:avLst/>
          </a:prstGeom>
          <a:solidFill>
            <a:srgbClr val="4FA8DE"/>
          </a:solidFill>
        </p:spPr>
        <p:txBody>
          <a:bodyPr vert="horz" wrap="square" lIns="0" tIns="382270" rIns="0" bIns="0" rtlCol="0">
            <a:spAutoFit/>
          </a:bodyPr>
          <a:lstStyle/>
          <a:p>
            <a:pPr marL="1246505">
              <a:lnSpc>
                <a:spcPct val="100000"/>
              </a:lnSpc>
              <a:spcBef>
                <a:spcPts val="3010"/>
              </a:spcBef>
            </a:pPr>
            <a:r>
              <a:rPr sz="5600" dirty="0">
                <a:latin typeface="+mn-lt"/>
              </a:rPr>
              <a:t>ПРЕЗЕНТАЦИЯ ПОДГОТОВЛЕНА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8916191"/>
            <a:ext cx="10153650" cy="575799"/>
          </a:xfrm>
          <a:prstGeom prst="rect">
            <a:avLst/>
          </a:prstGeom>
          <a:solidFill>
            <a:srgbClr val="4FA8DE"/>
          </a:solidFill>
        </p:spPr>
        <p:txBody>
          <a:bodyPr vert="horz" wrap="square" lIns="0" tIns="1435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30"/>
              </a:spcBef>
            </a:pPr>
            <a:r>
              <a:rPr sz="2800" dirty="0">
                <a:solidFill>
                  <a:srgbClr val="FFFFFF"/>
                </a:solidFill>
                <a:cs typeface="Arial Black"/>
              </a:rPr>
              <a:t>Сайт: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Black"/>
                <a:hlinkClick r:id="rId3"/>
              </a:rPr>
              <a:t> ecozoo.ru</a:t>
            </a:r>
            <a:endParaRPr sz="2800" dirty="0"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46600" y="9408125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2</a:t>
            </a:r>
            <a:r>
              <a:rPr sz="3400" spc="-5" dirty="0">
                <a:latin typeface="Eras Medium ITC"/>
                <a:cs typeface="Eras Medium ITC"/>
              </a:rPr>
              <a:t>0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9390" y="3000381"/>
            <a:ext cx="2533667" cy="2533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10454" y="653033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6009" y="56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01661" y="6334759"/>
            <a:ext cx="6397625" cy="1287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00" algn="ctr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cs typeface="Arial Black"/>
              </a:rPr>
              <a:t>Цюрихский Федеральный Институт Технологий  </a:t>
            </a:r>
            <a:r>
              <a:rPr sz="1800" dirty="0" err="1">
                <a:cs typeface="Arial Black"/>
              </a:rPr>
              <a:t>Сертификат</a:t>
            </a:r>
            <a:r>
              <a:rPr sz="1800" dirty="0">
                <a:cs typeface="Arial Black"/>
              </a:rPr>
              <a:t> </a:t>
            </a:r>
            <a:r>
              <a:rPr sz="1800" dirty="0" err="1">
                <a:cs typeface="Arial Black"/>
              </a:rPr>
              <a:t>по</a:t>
            </a:r>
            <a:r>
              <a:rPr lang="ru-RU" sz="1800" dirty="0">
                <a:cs typeface="Arial Black"/>
              </a:rPr>
              <a:t> </a:t>
            </a:r>
            <a:r>
              <a:rPr sz="1800" dirty="0" err="1">
                <a:cs typeface="Arial Black"/>
              </a:rPr>
              <a:t>разъяснительной</a:t>
            </a:r>
            <a:r>
              <a:rPr sz="1800" dirty="0">
                <a:cs typeface="Arial Black"/>
              </a:rPr>
              <a:t> работе относительно  методов борьбы с распространением </a:t>
            </a:r>
            <a:r>
              <a:rPr sz="1800" dirty="0" err="1">
                <a:cs typeface="Arial Black"/>
              </a:rPr>
              <a:t>бешенства</a:t>
            </a:r>
            <a:r>
              <a:rPr sz="1800" dirty="0">
                <a:cs typeface="Arial Black"/>
              </a:rPr>
              <a:t>,</a:t>
            </a:r>
            <a:r>
              <a:rPr lang="ru-RU" sz="1800" dirty="0">
                <a:cs typeface="Arial Black"/>
              </a:rPr>
              <a:t> </a:t>
            </a:r>
            <a:r>
              <a:rPr sz="1800" dirty="0" err="1">
                <a:cs typeface="Arial Black"/>
              </a:rPr>
              <a:t>Глобальный</a:t>
            </a:r>
            <a:r>
              <a:rPr sz="1800" dirty="0">
                <a:cs typeface="Arial Black"/>
              </a:rPr>
              <a:t> Альянс по Борьбе с Бешенством (Rabies  Educator Certificate)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95249" y="5746114"/>
            <a:ext cx="6222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cs typeface="Arial"/>
              </a:rPr>
              <a:t>Юлия Беляева, Магистр наук об окружающей среде</a:t>
            </a:r>
            <a:endParaRPr sz="1800" dirty="0"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669" y="653033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6009" y="56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7609" y="6334759"/>
            <a:ext cx="402526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cs typeface="Arial Black"/>
              </a:rPr>
              <a:t>ТюмГУ по специальности биология  Руководитель Региональной</a:t>
            </a: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cs typeface="Arial Black"/>
              </a:rPr>
              <a:t>общественной организации</a:t>
            </a: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cs typeface="Arial Black"/>
              </a:rPr>
              <a:t>«Экология человека»</a:t>
            </a:r>
          </a:p>
        </p:txBody>
      </p:sp>
      <p:sp>
        <p:nvSpPr>
          <p:cNvPr id="13" name="object 13"/>
          <p:cNvSpPr/>
          <p:nvPr/>
        </p:nvSpPr>
        <p:spPr>
          <a:xfrm>
            <a:off x="3048669" y="68446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49" y="24785"/>
                </a:lnTo>
                <a:lnTo>
                  <a:pt x="57149" y="32364"/>
                </a:lnTo>
                <a:lnTo>
                  <a:pt x="36009" y="56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04047" y="5746114"/>
            <a:ext cx="3023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cs typeface="Arial"/>
              </a:rPr>
              <a:t>Татьяна Королева, Биолог</a:t>
            </a:r>
            <a:endParaRPr sz="1800" dirty="0"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34475" y="2912804"/>
            <a:ext cx="9525" cy="5076825"/>
          </a:xfrm>
          <a:custGeom>
            <a:avLst/>
            <a:gdLst/>
            <a:ahLst/>
            <a:cxnLst/>
            <a:rect l="l" t="t" r="r" b="b"/>
            <a:pathLst>
              <a:path w="9525" h="5076825">
                <a:moveTo>
                  <a:pt x="9524" y="5076824"/>
                </a:moveTo>
                <a:lnTo>
                  <a:pt x="0" y="5076824"/>
                </a:lnTo>
                <a:lnTo>
                  <a:pt x="0" y="0"/>
                </a:lnTo>
                <a:lnTo>
                  <a:pt x="9524" y="0"/>
                </a:lnTo>
                <a:lnTo>
                  <a:pt x="9524" y="5076824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7346"/>
            <a:ext cx="781050" cy="1162050"/>
          </a:xfrm>
          <a:custGeom>
            <a:avLst/>
            <a:gdLst/>
            <a:ahLst/>
            <a:cxnLst/>
            <a:rect l="l" t="t" r="r" b="b"/>
            <a:pathLst>
              <a:path w="781050" h="1162050">
                <a:moveTo>
                  <a:pt x="781049" y="1162049"/>
                </a:moveTo>
                <a:lnTo>
                  <a:pt x="0" y="1162049"/>
                </a:lnTo>
                <a:lnTo>
                  <a:pt x="0" y="0"/>
                </a:lnTo>
                <a:lnTo>
                  <a:pt x="781049" y="0"/>
                </a:lnTo>
                <a:lnTo>
                  <a:pt x="781049" y="1162049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30905"/>
            <a:ext cx="781050" cy="1162050"/>
          </a:xfrm>
          <a:custGeom>
            <a:avLst/>
            <a:gdLst/>
            <a:ahLst/>
            <a:cxnLst/>
            <a:rect l="l" t="t" r="r" b="b"/>
            <a:pathLst>
              <a:path w="781050" h="1162050">
                <a:moveTo>
                  <a:pt x="781049" y="1162049"/>
                </a:moveTo>
                <a:lnTo>
                  <a:pt x="0" y="1162049"/>
                </a:lnTo>
                <a:lnTo>
                  <a:pt x="0" y="0"/>
                </a:lnTo>
                <a:lnTo>
                  <a:pt x="781049" y="0"/>
                </a:lnTo>
                <a:lnTo>
                  <a:pt x="781049" y="1162049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725" y="644232"/>
            <a:ext cx="16459200" cy="438582"/>
          </a:xfrm>
          <a:prstGeom prst="rect">
            <a:avLst/>
          </a:prstGeom>
          <a:solidFill>
            <a:srgbClr val="4FA8DE"/>
          </a:solidFill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lang="ru-RU" sz="2800" spc="-45" dirty="0"/>
              <a:t>  </a:t>
            </a:r>
            <a:r>
              <a:rPr sz="2800" spc="-45" dirty="0"/>
              <a:t>КОНЦЕПЦИЯ </a:t>
            </a:r>
            <a:r>
              <a:rPr sz="2800" spc="-204" dirty="0"/>
              <a:t>РЕШЕНИЯ </a:t>
            </a:r>
            <a:r>
              <a:rPr sz="2800" spc="-75" dirty="0"/>
              <a:t>ПРОБЛЕМЫ </a:t>
            </a:r>
            <a:r>
              <a:rPr sz="2800" spc="-130" dirty="0"/>
              <a:t>БЖ </a:t>
            </a:r>
            <a:r>
              <a:rPr sz="2800" spc="85" dirty="0"/>
              <a:t>(СОБАКИ) </a:t>
            </a:r>
            <a:r>
              <a:rPr sz="2800" spc="-380" dirty="0"/>
              <a:t>В </a:t>
            </a:r>
            <a:r>
              <a:rPr lang="ru-RU" sz="2800" spc="-380" dirty="0"/>
              <a:t>  </a:t>
            </a:r>
            <a:r>
              <a:rPr sz="2800" spc="-30" dirty="0"/>
              <a:t>СТРАНАХ </a:t>
            </a:r>
            <a:r>
              <a:rPr sz="2800" spc="-5" dirty="0"/>
              <a:t>СЕВЕРО-ЗАПАДНОЙ</a:t>
            </a:r>
            <a:r>
              <a:rPr sz="2800" spc="110" dirty="0"/>
              <a:t> </a:t>
            </a:r>
            <a:r>
              <a:rPr sz="2800" spc="-180" dirty="0"/>
              <a:t>ЕВРОПЫ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1016000" y="1852255"/>
            <a:ext cx="5774690" cy="188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cs typeface="Arial"/>
              </a:rPr>
              <a:t>СНИЖЕНИЕ ЁМКОСТИ СРЕДЫ</a:t>
            </a:r>
            <a:endParaRPr sz="2400" dirty="0">
              <a:cs typeface="Arial"/>
            </a:endParaRPr>
          </a:p>
          <a:p>
            <a:pPr marL="298450" marR="198120" indent="-285750">
              <a:lnSpc>
                <a:spcPct val="125000"/>
              </a:lnSpc>
              <a:spcBef>
                <a:spcPts val="975"/>
              </a:spcBef>
              <a:buFont typeface="Arial" panose="020B0604020202020204" pitchFamily="34" charset="0"/>
              <a:buChar char="•"/>
              <a:tabLst>
                <a:tab pos="219710" algn="l"/>
              </a:tabLst>
            </a:pPr>
            <a:r>
              <a:rPr sz="1800" dirty="0">
                <a:cs typeface="Arial Black"/>
              </a:rPr>
              <a:t>100% сбор бытовых (пищевых) отходов и их  утилизация путем сжигания, отсутствие свалок;</a:t>
            </a:r>
          </a:p>
          <a:p>
            <a:pPr marL="298450" marR="5080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19710" algn="l"/>
              </a:tabLst>
            </a:pPr>
            <a:r>
              <a:rPr sz="1800" dirty="0">
                <a:cs typeface="Arial Black"/>
              </a:rPr>
              <a:t>обновление инфраструктуры и архитектурного  облика населенных пунктов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6000" y="4159150"/>
            <a:ext cx="6767195" cy="4106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sz="2400" b="1" dirty="0">
                <a:cs typeface="Arial"/>
              </a:rPr>
              <a:t>КОНТРОЛЬ ОТВЕТСТВЕННОГО СОДЕРЖАНИЯ  ДОМАШНИХ ЖИВОТНЫХ</a:t>
            </a:r>
            <a:endParaRPr sz="2400" dirty="0"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2195"/>
              </a:spcBef>
              <a:buFont typeface="Arial" panose="020B0604020202020204" pitchFamily="34" charset="0"/>
              <a:buChar char="•"/>
              <a:tabLst>
                <a:tab pos="219710" algn="l"/>
              </a:tabLst>
            </a:pPr>
            <a:r>
              <a:rPr sz="1800" dirty="0" err="1">
                <a:cs typeface="Arial Black"/>
              </a:rPr>
              <a:t>обязательная</a:t>
            </a:r>
            <a:r>
              <a:rPr sz="1800" dirty="0">
                <a:cs typeface="Arial Black"/>
              </a:rPr>
              <a:t> регистрация домашних животных;</a:t>
            </a:r>
          </a:p>
          <a:p>
            <a:pPr marL="298450" marR="1852295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19710" algn="l"/>
              </a:tabLst>
            </a:pPr>
            <a:r>
              <a:rPr sz="1800" dirty="0">
                <a:cs typeface="Arial Black"/>
              </a:rPr>
              <a:t>монетарные методы контроля: налог на  содержание, страхование, лицензия на  содержание/разведение;</a:t>
            </a:r>
          </a:p>
          <a:p>
            <a:pPr marL="298450" marR="889635" indent="-28575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19710" algn="l"/>
              </a:tabLst>
            </a:pPr>
            <a:r>
              <a:rPr sz="1800" dirty="0">
                <a:cs typeface="Arial Black"/>
              </a:rPr>
              <a:t>законодательное ограничение размножения  (пример Германии: размножение собак  разрешено в возрасте с 1 года до 7 лет, не чаще  2 раз в 2 года. Нарушение квалифицируется как  жестокое обращение с животными)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49472" y="8165889"/>
            <a:ext cx="1833836" cy="59631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0"/>
              </a:spcBef>
            </a:pPr>
            <a:r>
              <a:rPr lang="ru-RU" sz="1750" dirty="0">
                <a:cs typeface="Arial Black"/>
              </a:rPr>
              <a:t>Проблема </a:t>
            </a:r>
            <a:r>
              <a:rPr lang="ru-RU" sz="1750" dirty="0" err="1">
                <a:cs typeface="Arial Black"/>
              </a:rPr>
              <a:t>БЖ</a:t>
            </a:r>
            <a:r>
              <a:rPr lang="ru-RU" sz="1750" dirty="0">
                <a:cs typeface="Arial Black"/>
              </a:rPr>
              <a:t/>
            </a:r>
            <a:br>
              <a:rPr lang="ru-RU" sz="1750" dirty="0">
                <a:cs typeface="Arial Black"/>
              </a:rPr>
            </a:br>
            <a:r>
              <a:rPr lang="ru-RU" sz="1750" dirty="0">
                <a:cs typeface="Arial Black"/>
              </a:rPr>
              <a:t>решена</a:t>
            </a:r>
            <a:endParaRPr sz="1750" dirty="0"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92200" y="8165890"/>
            <a:ext cx="1917064" cy="59631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0"/>
              </a:spcBef>
            </a:pPr>
            <a:r>
              <a:rPr lang="ru-RU" sz="1750" dirty="0">
                <a:cs typeface="Arial Black"/>
              </a:rPr>
              <a:t>Проблема </a:t>
            </a:r>
            <a:r>
              <a:rPr lang="ru-RU" sz="1750" dirty="0" err="1">
                <a:cs typeface="Arial Black"/>
              </a:rPr>
              <a:t>БЖ</a:t>
            </a:r>
            <a:r>
              <a:rPr lang="ru-RU" sz="1750" dirty="0">
                <a:cs typeface="Arial Black"/>
              </a:rPr>
              <a:t> </a:t>
            </a:r>
            <a:br>
              <a:rPr lang="ru-RU" sz="1750" dirty="0">
                <a:cs typeface="Arial Black"/>
              </a:rPr>
            </a:br>
            <a:r>
              <a:rPr lang="ru-RU" sz="1750" dirty="0">
                <a:cs typeface="Arial Black"/>
              </a:rPr>
              <a:t>не решена</a:t>
            </a:r>
            <a:endParaRPr sz="1750" dirty="0"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246600" y="9237377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0</a:t>
            </a:r>
            <a:r>
              <a:rPr sz="3400" spc="-5" dirty="0">
                <a:latin typeface="Eras Medium ITC"/>
                <a:cs typeface="Eras Medium ITC"/>
              </a:rPr>
              <a:t>3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8506459"/>
            <a:ext cx="7286625" cy="1162050"/>
          </a:xfrm>
          <a:custGeom>
            <a:avLst/>
            <a:gdLst/>
            <a:ahLst/>
            <a:cxnLst/>
            <a:rect l="l" t="t" r="r" b="b"/>
            <a:pathLst>
              <a:path w="7286625" h="1162050">
                <a:moveTo>
                  <a:pt x="7286624" y="1162049"/>
                </a:moveTo>
                <a:lnTo>
                  <a:pt x="0" y="1162049"/>
                </a:lnTo>
                <a:lnTo>
                  <a:pt x="0" y="0"/>
                </a:lnTo>
                <a:lnTo>
                  <a:pt x="7286624" y="0"/>
                </a:lnTo>
                <a:lnTo>
                  <a:pt x="7286624" y="1162049"/>
                </a:lnTo>
                <a:close/>
              </a:path>
            </a:pathLst>
          </a:custGeom>
          <a:solidFill>
            <a:srgbClr val="F1B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16000" y="8545195"/>
            <a:ext cx="55232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ПРОБЛЕМА 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БЕЗНАДЗОРНЫХ 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КОШЕК  </a:t>
            </a:r>
            <a:r>
              <a:rPr sz="2400" b="1" spc="-215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РЕШЕНА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НИГДЕ </a:t>
            </a:r>
            <a:r>
              <a:rPr sz="2400" b="1" spc="-3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b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МИРЕ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454BCF4-6EC5-41AE-9784-7475112F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696" y="1937345"/>
            <a:ext cx="10077555" cy="6035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172875"/>
            <a:ext cx="18059400" cy="1939289"/>
          </a:xfrm>
          <a:custGeom>
            <a:avLst/>
            <a:gdLst/>
            <a:ahLst/>
            <a:cxnLst/>
            <a:rect l="l" t="t" r="r" b="b"/>
            <a:pathLst>
              <a:path w="18167985" h="1939289">
                <a:moveTo>
                  <a:pt x="0" y="1938942"/>
                </a:moveTo>
                <a:lnTo>
                  <a:pt x="18167576" y="1938942"/>
                </a:lnTo>
                <a:lnTo>
                  <a:pt x="18167576" y="0"/>
                </a:lnTo>
                <a:lnTo>
                  <a:pt x="0" y="0"/>
                </a:lnTo>
                <a:lnTo>
                  <a:pt x="0" y="1938942"/>
                </a:lnTo>
                <a:close/>
              </a:path>
            </a:pathLst>
          </a:custGeom>
          <a:solidFill>
            <a:srgbClr val="F1B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2126" y="2481941"/>
            <a:ext cx="2531745" cy="122700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1042035">
              <a:lnSpc>
                <a:spcPts val="1760"/>
              </a:lnSpc>
              <a:spcBef>
                <a:spcPts val="490"/>
              </a:spcBef>
            </a:pPr>
            <a:r>
              <a:rPr sz="2000" dirty="0">
                <a:cs typeface="Arial Black"/>
              </a:rPr>
              <a:t>Имеющие  владельцев</a:t>
            </a:r>
          </a:p>
          <a:p>
            <a:pPr marL="12700" marR="5080">
              <a:lnSpc>
                <a:spcPts val="1760"/>
              </a:lnSpc>
            </a:pPr>
            <a:r>
              <a:rPr sz="2000" dirty="0">
                <a:cs typeface="Arial Black"/>
              </a:rPr>
              <a:t>и </a:t>
            </a:r>
            <a:r>
              <a:rPr sz="2000" dirty="0" err="1">
                <a:cs typeface="Arial Black"/>
              </a:rPr>
              <a:t>ограничен</a:t>
            </a:r>
            <a:r>
              <a:rPr lang="ru-RU" sz="2000" dirty="0">
                <a:cs typeface="Arial Black"/>
              </a:rPr>
              <a:t>н</a:t>
            </a:r>
            <a:r>
              <a:rPr sz="2000" dirty="0">
                <a:cs typeface="Arial Black"/>
              </a:rPr>
              <a:t>ы</a:t>
            </a:r>
            <a:r>
              <a:rPr lang="ru-RU" sz="2000" dirty="0">
                <a:cs typeface="Arial Black"/>
              </a:rPr>
              <a:t>е</a:t>
            </a:r>
            <a:r>
              <a:rPr sz="2000" dirty="0">
                <a:cs typeface="Arial Black"/>
              </a:rPr>
              <a:t> в  перемещении  (домашние собаки)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6976" y="2481941"/>
            <a:ext cx="3242310" cy="122700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362585">
              <a:lnSpc>
                <a:spcPts val="1760"/>
              </a:lnSpc>
              <a:spcBef>
                <a:spcPts val="490"/>
              </a:spcBef>
              <a:tabLst>
                <a:tab pos="1402080" algn="l"/>
              </a:tabLst>
            </a:pPr>
            <a:r>
              <a:rPr sz="2000" dirty="0" err="1">
                <a:cs typeface="Arial Black"/>
              </a:rPr>
              <a:t>Имеющие</a:t>
            </a:r>
            <a:r>
              <a:rPr lang="ru-RU" sz="2000" dirty="0">
                <a:cs typeface="Arial Black"/>
              </a:rPr>
              <a:t> </a:t>
            </a:r>
            <a:r>
              <a:rPr sz="2000" dirty="0" err="1">
                <a:cs typeface="Arial Black"/>
              </a:rPr>
              <a:t>владельцев</a:t>
            </a:r>
            <a:r>
              <a:rPr sz="2000" dirty="0">
                <a:cs typeface="Arial Black"/>
              </a:rPr>
              <a:t> и самостоятельно  гуляющие</a:t>
            </a:r>
          </a:p>
          <a:p>
            <a:pPr marL="12700" marR="5080">
              <a:lnSpc>
                <a:spcPts val="1760"/>
              </a:lnSpc>
            </a:pPr>
            <a:r>
              <a:rPr sz="2000" dirty="0">
                <a:cs typeface="Arial Black"/>
              </a:rPr>
              <a:t>(домашние собаки на  самостоятельном выгуле)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90886" y="2449320"/>
            <a:ext cx="25768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cs typeface="Arial Black"/>
              </a:rPr>
              <a:t>Потерянные животные</a:t>
            </a:r>
          </a:p>
        </p:txBody>
      </p:sp>
      <p:sp>
        <p:nvSpPr>
          <p:cNvPr id="6" name="object 6"/>
          <p:cNvSpPr/>
          <p:nvPr/>
        </p:nvSpPr>
        <p:spPr>
          <a:xfrm>
            <a:off x="1073999" y="0"/>
            <a:ext cx="16169640" cy="1554480"/>
          </a:xfrm>
          <a:custGeom>
            <a:avLst/>
            <a:gdLst/>
            <a:ahLst/>
            <a:cxnLst/>
            <a:rect l="l" t="t" r="r" b="b"/>
            <a:pathLst>
              <a:path w="16169640" h="1554480">
                <a:moveTo>
                  <a:pt x="0" y="0"/>
                </a:moveTo>
                <a:lnTo>
                  <a:pt x="16169383" y="0"/>
                </a:lnTo>
                <a:lnTo>
                  <a:pt x="16169383" y="1553977"/>
                </a:lnTo>
                <a:lnTo>
                  <a:pt x="0" y="1553977"/>
                </a:lnTo>
                <a:lnTo>
                  <a:pt x="0" y="0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68523" y="168422"/>
            <a:ext cx="8998380" cy="117403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3600" dirty="0">
                <a:latin typeface="+mn-lt"/>
                <a:cs typeface="Times New Roman"/>
              </a:rPr>
              <a:t>ПОПУЛЯЦИЯ ДОМАШНИХ ЖИВОТНЫХ</a:t>
            </a:r>
          </a:p>
          <a:p>
            <a:pPr marL="127635" algn="ctr">
              <a:lnSpc>
                <a:spcPct val="100000"/>
              </a:lnSpc>
              <a:spcBef>
                <a:spcPts val="605"/>
              </a:spcBef>
            </a:pPr>
            <a:r>
              <a:rPr sz="2800" b="0" dirty="0">
                <a:latin typeface="+mn-lt"/>
                <a:cs typeface="Arial Narrow"/>
              </a:rPr>
              <a:t>(РАНЖИРОВАНИЕ ПО ПРАВУ СОБСТВЕННОСТИ):</a:t>
            </a:r>
            <a:endParaRPr sz="2800" dirty="0">
              <a:latin typeface="+mn-lt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3726" y="11"/>
            <a:ext cx="16974820" cy="10287000"/>
          </a:xfrm>
          <a:custGeom>
            <a:avLst/>
            <a:gdLst/>
            <a:ahLst/>
            <a:cxnLst/>
            <a:rect l="l" t="t" r="r" b="b"/>
            <a:pathLst>
              <a:path w="16974820" h="10287000">
                <a:moveTo>
                  <a:pt x="210591" y="1774228"/>
                </a:moveTo>
                <a:lnTo>
                  <a:pt x="207962" y="1767586"/>
                </a:lnTo>
                <a:lnTo>
                  <a:pt x="202704" y="1762112"/>
                </a:lnTo>
                <a:lnTo>
                  <a:pt x="195808" y="1759305"/>
                </a:lnTo>
                <a:lnTo>
                  <a:pt x="188671" y="1759229"/>
                </a:lnTo>
                <a:lnTo>
                  <a:pt x="182016" y="1761845"/>
                </a:lnTo>
                <a:lnTo>
                  <a:pt x="176517" y="1767078"/>
                </a:lnTo>
                <a:lnTo>
                  <a:pt x="124117" y="1844789"/>
                </a:lnTo>
                <a:lnTo>
                  <a:pt x="124117" y="1296809"/>
                </a:lnTo>
                <a:lnTo>
                  <a:pt x="86702" y="1296809"/>
                </a:lnTo>
                <a:lnTo>
                  <a:pt x="86702" y="1844789"/>
                </a:lnTo>
                <a:lnTo>
                  <a:pt x="34302" y="1767078"/>
                </a:lnTo>
                <a:lnTo>
                  <a:pt x="29070" y="1761845"/>
                </a:lnTo>
                <a:lnTo>
                  <a:pt x="22377" y="1759229"/>
                </a:lnTo>
                <a:lnTo>
                  <a:pt x="15100" y="1759305"/>
                </a:lnTo>
                <a:lnTo>
                  <a:pt x="8102" y="1762112"/>
                </a:lnTo>
                <a:lnTo>
                  <a:pt x="2489" y="1765833"/>
                </a:lnTo>
                <a:lnTo>
                  <a:pt x="0" y="1771434"/>
                </a:lnTo>
                <a:lnTo>
                  <a:pt x="0" y="1781378"/>
                </a:lnTo>
                <a:lnTo>
                  <a:pt x="89814" y="1916912"/>
                </a:lnTo>
                <a:lnTo>
                  <a:pt x="99174" y="1924989"/>
                </a:lnTo>
                <a:lnTo>
                  <a:pt x="111645" y="1924989"/>
                </a:lnTo>
                <a:lnTo>
                  <a:pt x="117259" y="1921878"/>
                </a:lnTo>
                <a:lnTo>
                  <a:pt x="207695" y="1788223"/>
                </a:lnTo>
                <a:lnTo>
                  <a:pt x="210515" y="1781340"/>
                </a:lnTo>
                <a:lnTo>
                  <a:pt x="210591" y="1774228"/>
                </a:lnTo>
                <a:close/>
              </a:path>
              <a:path w="16974820" h="10287000">
                <a:moveTo>
                  <a:pt x="3466769" y="1774228"/>
                </a:moveTo>
                <a:lnTo>
                  <a:pt x="3464141" y="1767586"/>
                </a:lnTo>
                <a:lnTo>
                  <a:pt x="3458895" y="1762112"/>
                </a:lnTo>
                <a:lnTo>
                  <a:pt x="3451987" y="1759305"/>
                </a:lnTo>
                <a:lnTo>
                  <a:pt x="3444849" y="1759229"/>
                </a:lnTo>
                <a:lnTo>
                  <a:pt x="3438194" y="1761845"/>
                </a:lnTo>
                <a:lnTo>
                  <a:pt x="3432695" y="1767078"/>
                </a:lnTo>
                <a:lnTo>
                  <a:pt x="3380295" y="1844789"/>
                </a:lnTo>
                <a:lnTo>
                  <a:pt x="3380295" y="1296809"/>
                </a:lnTo>
                <a:lnTo>
                  <a:pt x="3342881" y="1296809"/>
                </a:lnTo>
                <a:lnTo>
                  <a:pt x="3342881" y="1844789"/>
                </a:lnTo>
                <a:lnTo>
                  <a:pt x="3290481" y="1767078"/>
                </a:lnTo>
                <a:lnTo>
                  <a:pt x="3285248" y="1761845"/>
                </a:lnTo>
                <a:lnTo>
                  <a:pt x="3278555" y="1759229"/>
                </a:lnTo>
                <a:lnTo>
                  <a:pt x="3271278" y="1759305"/>
                </a:lnTo>
                <a:lnTo>
                  <a:pt x="3264281" y="1762112"/>
                </a:lnTo>
                <a:lnTo>
                  <a:pt x="3258667" y="1765833"/>
                </a:lnTo>
                <a:lnTo>
                  <a:pt x="3256178" y="1771434"/>
                </a:lnTo>
                <a:lnTo>
                  <a:pt x="3256178" y="1781378"/>
                </a:lnTo>
                <a:lnTo>
                  <a:pt x="3345992" y="1916912"/>
                </a:lnTo>
                <a:lnTo>
                  <a:pt x="3355352" y="1924989"/>
                </a:lnTo>
                <a:lnTo>
                  <a:pt x="3367824" y="1924989"/>
                </a:lnTo>
                <a:lnTo>
                  <a:pt x="3373437" y="1921878"/>
                </a:lnTo>
                <a:lnTo>
                  <a:pt x="3463874" y="1788223"/>
                </a:lnTo>
                <a:lnTo>
                  <a:pt x="3466693" y="1781340"/>
                </a:lnTo>
                <a:lnTo>
                  <a:pt x="3466769" y="1774228"/>
                </a:lnTo>
                <a:close/>
              </a:path>
              <a:path w="16974820" h="10287000">
                <a:moveTo>
                  <a:pt x="7626921" y="1774228"/>
                </a:moveTo>
                <a:lnTo>
                  <a:pt x="7624292" y="1767586"/>
                </a:lnTo>
                <a:lnTo>
                  <a:pt x="7619047" y="1762112"/>
                </a:lnTo>
                <a:lnTo>
                  <a:pt x="7612139" y="1759305"/>
                </a:lnTo>
                <a:lnTo>
                  <a:pt x="7605014" y="1759229"/>
                </a:lnTo>
                <a:lnTo>
                  <a:pt x="7598346" y="1761845"/>
                </a:lnTo>
                <a:lnTo>
                  <a:pt x="7592847" y="1767078"/>
                </a:lnTo>
                <a:lnTo>
                  <a:pt x="7540460" y="1844789"/>
                </a:lnTo>
                <a:lnTo>
                  <a:pt x="7540460" y="1296809"/>
                </a:lnTo>
                <a:lnTo>
                  <a:pt x="7503033" y="1296809"/>
                </a:lnTo>
                <a:lnTo>
                  <a:pt x="7503033" y="1844789"/>
                </a:lnTo>
                <a:lnTo>
                  <a:pt x="7450633" y="1767078"/>
                </a:lnTo>
                <a:lnTo>
                  <a:pt x="7445400" y="1761845"/>
                </a:lnTo>
                <a:lnTo>
                  <a:pt x="7438707" y="1759229"/>
                </a:lnTo>
                <a:lnTo>
                  <a:pt x="7431430" y="1759305"/>
                </a:lnTo>
                <a:lnTo>
                  <a:pt x="7424445" y="1762112"/>
                </a:lnTo>
                <a:lnTo>
                  <a:pt x="7418832" y="1765833"/>
                </a:lnTo>
                <a:lnTo>
                  <a:pt x="7416330" y="1771434"/>
                </a:lnTo>
                <a:lnTo>
                  <a:pt x="7416330" y="1781378"/>
                </a:lnTo>
                <a:lnTo>
                  <a:pt x="7506144" y="1916912"/>
                </a:lnTo>
                <a:lnTo>
                  <a:pt x="7515504" y="1924989"/>
                </a:lnTo>
                <a:lnTo>
                  <a:pt x="7527976" y="1924989"/>
                </a:lnTo>
                <a:lnTo>
                  <a:pt x="7533589" y="1921878"/>
                </a:lnTo>
                <a:lnTo>
                  <a:pt x="7624038" y="1788223"/>
                </a:lnTo>
                <a:lnTo>
                  <a:pt x="7626845" y="1781340"/>
                </a:lnTo>
                <a:lnTo>
                  <a:pt x="7626921" y="1774228"/>
                </a:lnTo>
                <a:close/>
              </a:path>
              <a:path w="16974820" h="10287000">
                <a:moveTo>
                  <a:pt x="12043880" y="1774228"/>
                </a:moveTo>
                <a:lnTo>
                  <a:pt x="12041264" y="1767586"/>
                </a:lnTo>
                <a:lnTo>
                  <a:pt x="12036006" y="1762112"/>
                </a:lnTo>
                <a:lnTo>
                  <a:pt x="12029110" y="1759305"/>
                </a:lnTo>
                <a:lnTo>
                  <a:pt x="12021972" y="1759229"/>
                </a:lnTo>
                <a:lnTo>
                  <a:pt x="12015305" y="1761845"/>
                </a:lnTo>
                <a:lnTo>
                  <a:pt x="12009806" y="1767078"/>
                </a:lnTo>
                <a:lnTo>
                  <a:pt x="11957418" y="1844789"/>
                </a:lnTo>
                <a:lnTo>
                  <a:pt x="11957418" y="1296809"/>
                </a:lnTo>
                <a:lnTo>
                  <a:pt x="11919991" y="1296809"/>
                </a:lnTo>
                <a:lnTo>
                  <a:pt x="11919991" y="1844789"/>
                </a:lnTo>
                <a:lnTo>
                  <a:pt x="11867604" y="1767078"/>
                </a:lnTo>
                <a:lnTo>
                  <a:pt x="11862372" y="1761845"/>
                </a:lnTo>
                <a:lnTo>
                  <a:pt x="11855666" y="1759229"/>
                </a:lnTo>
                <a:lnTo>
                  <a:pt x="11848389" y="1759305"/>
                </a:lnTo>
                <a:lnTo>
                  <a:pt x="11841404" y="1762112"/>
                </a:lnTo>
                <a:lnTo>
                  <a:pt x="11835790" y="1765833"/>
                </a:lnTo>
                <a:lnTo>
                  <a:pt x="11833289" y="1771434"/>
                </a:lnTo>
                <a:lnTo>
                  <a:pt x="11833289" y="1781378"/>
                </a:lnTo>
                <a:lnTo>
                  <a:pt x="11923116" y="1916912"/>
                </a:lnTo>
                <a:lnTo>
                  <a:pt x="11932463" y="1924989"/>
                </a:lnTo>
                <a:lnTo>
                  <a:pt x="11944947" y="1924989"/>
                </a:lnTo>
                <a:lnTo>
                  <a:pt x="11950560" y="1921878"/>
                </a:lnTo>
                <a:lnTo>
                  <a:pt x="12040997" y="1788223"/>
                </a:lnTo>
                <a:lnTo>
                  <a:pt x="12043816" y="1781340"/>
                </a:lnTo>
                <a:lnTo>
                  <a:pt x="12043880" y="1774228"/>
                </a:lnTo>
                <a:close/>
              </a:path>
              <a:path w="16974820" h="10287000">
                <a:moveTo>
                  <a:pt x="15151088" y="1774228"/>
                </a:moveTo>
                <a:lnTo>
                  <a:pt x="15148459" y="1767586"/>
                </a:lnTo>
                <a:lnTo>
                  <a:pt x="15143214" y="1762112"/>
                </a:lnTo>
                <a:lnTo>
                  <a:pt x="15136305" y="1759305"/>
                </a:lnTo>
                <a:lnTo>
                  <a:pt x="15129180" y="1759229"/>
                </a:lnTo>
                <a:lnTo>
                  <a:pt x="15122513" y="1761845"/>
                </a:lnTo>
                <a:lnTo>
                  <a:pt x="15117013" y="1767078"/>
                </a:lnTo>
                <a:lnTo>
                  <a:pt x="15064626" y="1844789"/>
                </a:lnTo>
                <a:lnTo>
                  <a:pt x="15064626" y="1296809"/>
                </a:lnTo>
                <a:lnTo>
                  <a:pt x="15027199" y="1296809"/>
                </a:lnTo>
                <a:lnTo>
                  <a:pt x="15027199" y="1844789"/>
                </a:lnTo>
                <a:lnTo>
                  <a:pt x="14974799" y="1767078"/>
                </a:lnTo>
                <a:lnTo>
                  <a:pt x="14969566" y="1761845"/>
                </a:lnTo>
                <a:lnTo>
                  <a:pt x="14962874" y="1759229"/>
                </a:lnTo>
                <a:lnTo>
                  <a:pt x="14955596" y="1759305"/>
                </a:lnTo>
                <a:lnTo>
                  <a:pt x="14948611" y="1762112"/>
                </a:lnTo>
                <a:lnTo>
                  <a:pt x="14942998" y="1765833"/>
                </a:lnTo>
                <a:lnTo>
                  <a:pt x="14940496" y="1771434"/>
                </a:lnTo>
                <a:lnTo>
                  <a:pt x="14940496" y="1781378"/>
                </a:lnTo>
                <a:lnTo>
                  <a:pt x="15030311" y="1916912"/>
                </a:lnTo>
                <a:lnTo>
                  <a:pt x="15039670" y="1924989"/>
                </a:lnTo>
                <a:lnTo>
                  <a:pt x="15052142" y="1924989"/>
                </a:lnTo>
                <a:lnTo>
                  <a:pt x="15057755" y="1921878"/>
                </a:lnTo>
                <a:lnTo>
                  <a:pt x="15148205" y="1788223"/>
                </a:lnTo>
                <a:lnTo>
                  <a:pt x="15151011" y="1781340"/>
                </a:lnTo>
                <a:lnTo>
                  <a:pt x="15151088" y="1774228"/>
                </a:lnTo>
                <a:close/>
              </a:path>
              <a:path w="16974820" h="10287000">
                <a:moveTo>
                  <a:pt x="16974262" y="0"/>
                </a:moveTo>
                <a:lnTo>
                  <a:pt x="16853840" y="0"/>
                </a:lnTo>
                <a:lnTo>
                  <a:pt x="16853840" y="10286987"/>
                </a:lnTo>
                <a:lnTo>
                  <a:pt x="16974262" y="10286987"/>
                </a:lnTo>
                <a:lnTo>
                  <a:pt x="16974262" y="0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246600" y="9237378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0</a:t>
            </a:r>
            <a:r>
              <a:rPr sz="3400" spc="-5" dirty="0">
                <a:latin typeface="Eras Medium ITC"/>
                <a:cs typeface="Eras Medium ITC"/>
              </a:rPr>
              <a:t>4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7052" y="4487268"/>
            <a:ext cx="14402349" cy="423834"/>
          </a:xfrm>
          <a:prstGeom prst="rect">
            <a:avLst/>
          </a:prstGeom>
          <a:solidFill>
            <a:srgbClr val="4FA8DE"/>
          </a:solidFill>
        </p:spPr>
        <p:txBody>
          <a:bodyPr vert="horz" wrap="square" lIns="0" tIns="114935" rIns="0" bIns="0" rtlCol="0">
            <a:spAutoFit/>
          </a:bodyPr>
          <a:lstStyle/>
          <a:p>
            <a:pPr marL="1558290">
              <a:lnSpc>
                <a:spcPct val="100000"/>
              </a:lnSpc>
              <a:spcBef>
                <a:spcPts val="905"/>
              </a:spcBef>
            </a:pPr>
            <a:r>
              <a:rPr sz="2000" b="1" dirty="0">
                <a:solidFill>
                  <a:srgbClr val="FFFFFF"/>
                </a:solidFill>
                <a:cs typeface="Arial Black"/>
              </a:rPr>
              <a:t>Безнадзорные животные или животные без владельцев (ФЗ «Об ответственном обращении с животными» № 498)</a:t>
            </a:r>
            <a:endParaRPr sz="2000" b="1" dirty="0"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000" y="5652847"/>
            <a:ext cx="15958819" cy="6858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320"/>
              </a:lnSpc>
              <a:spcBef>
                <a:spcPts val="640"/>
              </a:spcBef>
            </a:pPr>
            <a:r>
              <a:rPr sz="2400" b="1" dirty="0">
                <a:cs typeface="Arial"/>
              </a:rPr>
              <a:t>Согласно исследованию Роспотребнадзора (</a:t>
            </a:r>
            <a:r>
              <a:rPr sz="2400" b="1" dirty="0" err="1">
                <a:cs typeface="Arial"/>
              </a:rPr>
              <a:t>Макенов</a:t>
            </a:r>
            <a:r>
              <a:rPr sz="2400" b="1" dirty="0">
                <a:cs typeface="Arial"/>
              </a:rPr>
              <a:t>, 2013 год), большинство укусов людям  наносят домашние собаки</a:t>
            </a:r>
            <a:endParaRPr sz="2400" dirty="0"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0650" y="6995222"/>
            <a:ext cx="7995040" cy="216212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400" dirty="0">
                <a:cs typeface="Arial Black"/>
              </a:rPr>
              <a:t>Ежегодно собаки наносят людям более 300  тыс. укусов, из них:</a:t>
            </a:r>
          </a:p>
          <a:p>
            <a:pPr marL="311785" indent="-299720">
              <a:lnSpc>
                <a:spcPts val="2840"/>
              </a:lnSpc>
              <a:spcBef>
                <a:spcPts val="2640"/>
              </a:spcBef>
              <a:buChar char="•"/>
              <a:tabLst>
                <a:tab pos="312420" algn="l"/>
              </a:tabLst>
            </a:pPr>
            <a:r>
              <a:rPr sz="2400" dirty="0">
                <a:cs typeface="Arial Black"/>
              </a:rPr>
              <a:t>домашние собаки 66%;</a:t>
            </a:r>
          </a:p>
          <a:p>
            <a:pPr marL="12700" marR="369570">
              <a:lnSpc>
                <a:spcPts val="2800"/>
              </a:lnSpc>
              <a:spcBef>
                <a:spcPts val="120"/>
              </a:spcBef>
              <a:buChar char="•"/>
              <a:tabLst>
                <a:tab pos="312420" algn="l"/>
              </a:tabLst>
            </a:pPr>
            <a:r>
              <a:rPr lang="ru-RU" sz="2400" dirty="0">
                <a:cs typeface="Arial Black"/>
              </a:rPr>
              <a:t>  </a:t>
            </a:r>
            <a:r>
              <a:rPr sz="2400" dirty="0" err="1">
                <a:cs typeface="Arial Black"/>
              </a:rPr>
              <a:t>домашние</a:t>
            </a:r>
            <a:r>
              <a:rPr sz="2400" dirty="0">
                <a:cs typeface="Arial Black"/>
              </a:rPr>
              <a:t> собаки на </a:t>
            </a:r>
            <a:r>
              <a:rPr sz="2400" dirty="0" err="1">
                <a:cs typeface="Arial Black"/>
              </a:rPr>
              <a:t>самостоятельном</a:t>
            </a:r>
            <a:r>
              <a:rPr sz="2400" dirty="0">
                <a:cs typeface="Arial Black"/>
              </a:rPr>
              <a:t> </a:t>
            </a:r>
            <a:r>
              <a:rPr sz="2400" dirty="0" err="1">
                <a:cs typeface="Arial Black"/>
              </a:rPr>
              <a:t>выгуле</a:t>
            </a:r>
            <a:r>
              <a:rPr sz="2400" dirty="0">
                <a:cs typeface="Arial Black"/>
              </a:rPr>
              <a:t> 33,64%;</a:t>
            </a:r>
          </a:p>
          <a:p>
            <a:pPr marL="311785" indent="-299720">
              <a:lnSpc>
                <a:spcPts val="2720"/>
              </a:lnSpc>
              <a:buChar char="•"/>
              <a:tabLst>
                <a:tab pos="312420" algn="l"/>
              </a:tabLst>
            </a:pPr>
            <a:r>
              <a:rPr sz="2400" dirty="0">
                <a:cs typeface="Arial Black"/>
              </a:rPr>
              <a:t>бездомные собаки 0,36%*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01200" y="6359299"/>
            <a:ext cx="7178541" cy="3045706"/>
          </a:xfrm>
          <a:prstGeom prst="rect">
            <a:avLst/>
          </a:prstGeom>
          <a:solidFill>
            <a:srgbClr val="4FA8DE"/>
          </a:solidFill>
        </p:spPr>
        <p:txBody>
          <a:bodyPr vert="horz" wrap="square" lIns="0" tIns="171450" rIns="0" bIns="0" rtlCol="0">
            <a:spAutoFit/>
          </a:bodyPr>
          <a:lstStyle/>
          <a:p>
            <a:pPr marL="243840" marR="591185" algn="ctr">
              <a:lnSpc>
                <a:spcPts val="2800"/>
              </a:lnSpc>
              <a:spcBef>
                <a:spcPts val="1350"/>
              </a:spcBef>
            </a:pPr>
            <a:endParaRPr lang="ru-RU" sz="2400" b="1" dirty="0">
              <a:solidFill>
                <a:srgbClr val="FFFFFF"/>
              </a:solidFill>
              <a:cs typeface="Arial Black"/>
            </a:endParaRPr>
          </a:p>
          <a:p>
            <a:pPr marL="243840" marR="591185" algn="ctr">
              <a:lnSpc>
                <a:spcPts val="2800"/>
              </a:lnSpc>
              <a:spcBef>
                <a:spcPts val="1350"/>
              </a:spcBef>
            </a:pPr>
            <a:r>
              <a:rPr sz="2400" b="1" dirty="0" err="1">
                <a:solidFill>
                  <a:srgbClr val="FFFFFF"/>
                </a:solidFill>
                <a:cs typeface="Arial Black"/>
              </a:rPr>
              <a:t>Для</a:t>
            </a:r>
            <a:r>
              <a:rPr sz="2400" b="1" dirty="0">
                <a:solidFill>
                  <a:srgbClr val="FFFFFF"/>
                </a:solidFill>
                <a:cs typeface="Arial Black"/>
              </a:rPr>
              <a:t> обеспечения безопасности  населения и снижения </a:t>
            </a:r>
            <a:r>
              <a:rPr sz="2400" b="1" dirty="0" err="1">
                <a:solidFill>
                  <a:srgbClr val="FFFFFF"/>
                </a:solidFill>
                <a:cs typeface="Arial Black"/>
              </a:rPr>
              <a:t>нагрузки</a:t>
            </a:r>
            <a:r>
              <a:rPr sz="2400" b="1" dirty="0">
                <a:solidFill>
                  <a:srgbClr val="FFFFFF"/>
                </a:solidFill>
                <a:cs typeface="Arial Black"/>
              </a:rPr>
              <a:t> </a:t>
            </a:r>
            <a:r>
              <a:rPr sz="2400" b="1" dirty="0" err="1">
                <a:solidFill>
                  <a:srgbClr val="FFFFFF"/>
                </a:solidFill>
                <a:cs typeface="Arial Black"/>
              </a:rPr>
              <a:t>на</a:t>
            </a:r>
            <a:r>
              <a:rPr sz="2400" b="1" dirty="0">
                <a:solidFill>
                  <a:srgbClr val="FFFFFF"/>
                </a:solidFill>
                <a:cs typeface="Arial Black"/>
              </a:rPr>
              <a:t> бюджет необходимо </a:t>
            </a:r>
            <a:r>
              <a:rPr sz="2400" b="1" dirty="0" err="1">
                <a:solidFill>
                  <a:srgbClr val="FFFFFF"/>
                </a:solidFill>
                <a:cs typeface="Arial Black"/>
              </a:rPr>
              <a:t>введение</a:t>
            </a:r>
            <a:r>
              <a:rPr sz="2400" b="1" dirty="0">
                <a:solidFill>
                  <a:srgbClr val="FFFFFF"/>
                </a:solidFill>
                <a:cs typeface="Arial Black"/>
              </a:rPr>
              <a:t> </a:t>
            </a:r>
            <a:r>
              <a:rPr sz="2400" b="1" dirty="0" err="1">
                <a:solidFill>
                  <a:srgbClr val="FFFFFF"/>
                </a:solidFill>
                <a:cs typeface="Arial Black"/>
              </a:rPr>
              <a:t>обязательной</a:t>
            </a:r>
            <a:r>
              <a:rPr sz="2400" b="1" dirty="0">
                <a:solidFill>
                  <a:srgbClr val="FFFFFF"/>
                </a:solidFill>
                <a:cs typeface="Arial Black"/>
              </a:rPr>
              <a:t> регистрации домашних  собак на региональном/  федеральном </a:t>
            </a:r>
            <a:r>
              <a:rPr sz="2400" b="1" dirty="0" err="1">
                <a:solidFill>
                  <a:srgbClr val="FFFFFF"/>
                </a:solidFill>
                <a:cs typeface="Arial Black"/>
              </a:rPr>
              <a:t>уровнях</a:t>
            </a:r>
            <a:r>
              <a:rPr sz="2400" b="1" dirty="0">
                <a:solidFill>
                  <a:srgbClr val="FFFFFF"/>
                </a:solidFill>
                <a:cs typeface="Arial Black"/>
              </a:rPr>
              <a:t>.</a:t>
            </a:r>
            <a:endParaRPr lang="ru-RU" sz="2400" b="1" dirty="0">
              <a:solidFill>
                <a:srgbClr val="FFFFFF"/>
              </a:solidFill>
              <a:cs typeface="Arial Black"/>
            </a:endParaRPr>
          </a:p>
          <a:p>
            <a:pPr marL="243840" marR="591185" algn="ctr">
              <a:lnSpc>
                <a:spcPts val="2800"/>
              </a:lnSpc>
              <a:spcBef>
                <a:spcPts val="1350"/>
              </a:spcBef>
            </a:pPr>
            <a:endParaRPr sz="2400" b="1" dirty="0"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92197" y="2487040"/>
            <a:ext cx="16802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cs typeface="Arial Black"/>
              </a:rPr>
              <a:t>Выброшенные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334943" y="2446263"/>
            <a:ext cx="208280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2000" dirty="0" err="1">
                <a:cs typeface="Arial Black"/>
              </a:rPr>
              <a:t>Бездомные</a:t>
            </a:r>
            <a:r>
              <a:rPr sz="2000" dirty="0">
                <a:cs typeface="Arial Black"/>
              </a:rPr>
              <a:t> </a:t>
            </a:r>
            <a:r>
              <a:rPr sz="2000" dirty="0" err="1">
                <a:cs typeface="Arial Black"/>
              </a:rPr>
              <a:t>давно</a:t>
            </a:r>
            <a:r>
              <a:rPr sz="2000" dirty="0">
                <a:cs typeface="Arial Black"/>
              </a:rPr>
              <a:t> живущие/ </a:t>
            </a:r>
            <a:r>
              <a:rPr sz="2000" dirty="0" err="1">
                <a:cs typeface="Arial Black"/>
              </a:rPr>
              <a:t>вновь</a:t>
            </a:r>
            <a:r>
              <a:rPr sz="2000" dirty="0">
                <a:cs typeface="Arial Black"/>
              </a:rPr>
              <a:t> рожденные  на улице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EB7F82-EAA5-4C15-89CE-F278E12FD176}"/>
              </a:ext>
            </a:extLst>
          </p:cNvPr>
          <p:cNvSpPr/>
          <p:nvPr/>
        </p:nvSpPr>
        <p:spPr>
          <a:xfrm>
            <a:off x="3657052" y="2072126"/>
            <a:ext cx="14402349" cy="2132524"/>
          </a:xfrm>
          <a:prstGeom prst="rect">
            <a:avLst/>
          </a:prstGeom>
          <a:noFill/>
          <a:ln w="38100">
            <a:solidFill>
              <a:srgbClr val="4FA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999" y="2"/>
            <a:ext cx="16169640" cy="1554480"/>
          </a:xfrm>
          <a:custGeom>
            <a:avLst/>
            <a:gdLst/>
            <a:ahLst/>
            <a:cxnLst/>
            <a:rect l="l" t="t" r="r" b="b"/>
            <a:pathLst>
              <a:path w="16169640" h="1554480">
                <a:moveTo>
                  <a:pt x="0" y="0"/>
                </a:moveTo>
                <a:lnTo>
                  <a:pt x="16169383" y="0"/>
                </a:lnTo>
                <a:lnTo>
                  <a:pt x="16169383" y="1553977"/>
                </a:lnTo>
                <a:lnTo>
                  <a:pt x="0" y="1553977"/>
                </a:lnTo>
                <a:lnTo>
                  <a:pt x="0" y="0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67576" y="3"/>
            <a:ext cx="120650" cy="10287000"/>
          </a:xfrm>
          <a:custGeom>
            <a:avLst/>
            <a:gdLst/>
            <a:ahLst/>
            <a:cxnLst/>
            <a:rect l="l" t="t" r="r" b="b"/>
            <a:pathLst>
              <a:path w="120650" h="10287000">
                <a:moveTo>
                  <a:pt x="120422" y="10286996"/>
                </a:moveTo>
                <a:lnTo>
                  <a:pt x="0" y="10286996"/>
                </a:lnTo>
                <a:lnTo>
                  <a:pt x="0" y="0"/>
                </a:lnTo>
                <a:lnTo>
                  <a:pt x="120422" y="0"/>
                </a:lnTo>
                <a:lnTo>
                  <a:pt x="120422" y="10286996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0200" y="2751219"/>
            <a:ext cx="6428740" cy="435247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59385">
              <a:lnSpc>
                <a:spcPts val="2800"/>
              </a:lnSpc>
              <a:spcBef>
                <a:spcPts val="259"/>
              </a:spcBef>
            </a:pPr>
            <a:r>
              <a:rPr sz="2400" dirty="0">
                <a:cs typeface="Arial Black"/>
              </a:rPr>
              <a:t>Большинство </a:t>
            </a:r>
            <a:r>
              <a:rPr sz="2400" dirty="0" err="1">
                <a:cs typeface="Arial Black"/>
              </a:rPr>
              <a:t>муниципальных</a:t>
            </a:r>
            <a:r>
              <a:rPr sz="2400" dirty="0">
                <a:cs typeface="Arial Black"/>
              </a:rPr>
              <a:t> </a:t>
            </a:r>
            <a:r>
              <a:rPr sz="2400" dirty="0" err="1">
                <a:cs typeface="Arial Black"/>
              </a:rPr>
              <a:t>образований</a:t>
            </a:r>
            <a:r>
              <a:rPr sz="2400" dirty="0">
                <a:cs typeface="Arial Black"/>
              </a:rPr>
              <a:t> контролировало  численность безнадзорных животных  путем их массового безвозвратного  изъятия (МБИ).</a:t>
            </a:r>
          </a:p>
          <a:p>
            <a:pPr marL="12700">
              <a:lnSpc>
                <a:spcPct val="100000"/>
              </a:lnSpc>
              <a:spcBef>
                <a:spcPts val="2645"/>
              </a:spcBef>
            </a:pPr>
            <a:r>
              <a:rPr sz="2400" b="1" dirty="0">
                <a:cs typeface="Arial"/>
              </a:rPr>
              <a:t>МБИ включает в себя:</a:t>
            </a:r>
            <a:endParaRPr sz="24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cs typeface="Arial"/>
            </a:endParaRPr>
          </a:p>
          <a:p>
            <a:pPr marL="12700" marR="295910">
              <a:lnSpc>
                <a:spcPts val="2800"/>
              </a:lnSpc>
              <a:buChar char="•"/>
              <a:tabLst>
                <a:tab pos="312420" algn="l"/>
              </a:tabLst>
            </a:pPr>
            <a:r>
              <a:rPr lang="ru-RU" sz="2400" dirty="0">
                <a:cs typeface="Arial Black"/>
              </a:rPr>
              <a:t> </a:t>
            </a:r>
            <a:r>
              <a:rPr sz="2400" dirty="0" err="1">
                <a:cs typeface="Arial Black"/>
              </a:rPr>
              <a:t>уничтожение</a:t>
            </a:r>
            <a:r>
              <a:rPr sz="2400" dirty="0">
                <a:cs typeface="Arial Black"/>
              </a:rPr>
              <a:t> БЖ в среде обитания  (отстрел, отравления и т.д.);</a:t>
            </a:r>
          </a:p>
          <a:p>
            <a:pPr marL="12700" marR="5080">
              <a:lnSpc>
                <a:spcPts val="2800"/>
              </a:lnSpc>
              <a:spcBef>
                <a:spcPts val="5"/>
              </a:spcBef>
              <a:buChar char="•"/>
              <a:tabLst>
                <a:tab pos="312420" algn="l"/>
              </a:tabLst>
            </a:pPr>
            <a:r>
              <a:rPr lang="ru-RU" sz="2400" dirty="0">
                <a:cs typeface="Arial Black"/>
              </a:rPr>
              <a:t> </a:t>
            </a:r>
            <a:r>
              <a:rPr sz="2400" dirty="0" err="1">
                <a:cs typeface="Arial Black"/>
              </a:rPr>
              <a:t>массовый</a:t>
            </a:r>
            <a:r>
              <a:rPr sz="2400" dirty="0">
                <a:cs typeface="Arial Black"/>
              </a:rPr>
              <a:t> отлов и уничтожение БЖ в  приютах/пунктах передержки;</a:t>
            </a:r>
          </a:p>
          <a:p>
            <a:pPr marL="12700" marR="10795">
              <a:lnSpc>
                <a:spcPts val="2800"/>
              </a:lnSpc>
              <a:buChar char="•"/>
              <a:tabLst>
                <a:tab pos="312420" algn="l"/>
              </a:tabLst>
            </a:pPr>
            <a:r>
              <a:rPr lang="ru-RU" sz="2400" dirty="0">
                <a:cs typeface="Arial Black"/>
              </a:rPr>
              <a:t> </a:t>
            </a:r>
            <a:r>
              <a:rPr sz="2400" dirty="0" err="1">
                <a:cs typeface="Arial Black"/>
              </a:rPr>
              <a:t>массовый</a:t>
            </a:r>
            <a:r>
              <a:rPr sz="2400" dirty="0">
                <a:cs typeface="Arial Black"/>
              </a:rPr>
              <a:t> отлов и содержание БЖ в  приютах</a:t>
            </a:r>
          </a:p>
        </p:txBody>
      </p:sp>
      <p:sp>
        <p:nvSpPr>
          <p:cNvPr id="5" name="object 5"/>
          <p:cNvSpPr/>
          <p:nvPr/>
        </p:nvSpPr>
        <p:spPr>
          <a:xfrm>
            <a:off x="1819385" y="9104116"/>
            <a:ext cx="14648815" cy="1024255"/>
          </a:xfrm>
          <a:custGeom>
            <a:avLst/>
            <a:gdLst/>
            <a:ahLst/>
            <a:cxnLst/>
            <a:rect l="l" t="t" r="r" b="b"/>
            <a:pathLst>
              <a:path w="14648815" h="1024254">
                <a:moveTo>
                  <a:pt x="14648253" y="1023631"/>
                </a:moveTo>
                <a:lnTo>
                  <a:pt x="0" y="1023631"/>
                </a:lnTo>
                <a:lnTo>
                  <a:pt x="0" y="0"/>
                </a:lnTo>
                <a:lnTo>
                  <a:pt x="14648253" y="0"/>
                </a:lnTo>
                <a:lnTo>
                  <a:pt x="14648253" y="1023631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49069" y="9313104"/>
            <a:ext cx="13691235" cy="4425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z="1400" dirty="0">
                <a:solidFill>
                  <a:srgbClr val="FFFFFF"/>
                </a:solidFill>
                <a:cs typeface="Arial Black"/>
              </a:rPr>
              <a:t>* Зоны риска - обширные территории с типом застройки, не предусматривающим постоянное проживание людей, но требующем охраны:  гаражные кооперативы, стройки, промышленные зоны, рынки, туристические базы, территории НИИ и проч.</a:t>
            </a:r>
            <a:endParaRPr sz="1400" dirty="0"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930175" y="3001189"/>
            <a:ext cx="3772535" cy="4422140"/>
            <a:chOff x="11930175" y="3001189"/>
            <a:chExt cx="3772535" cy="4422140"/>
          </a:xfrm>
        </p:grpSpPr>
        <p:sp>
          <p:nvSpPr>
            <p:cNvPr id="8" name="object 8"/>
            <p:cNvSpPr/>
            <p:nvPr/>
          </p:nvSpPr>
          <p:spPr>
            <a:xfrm>
              <a:off x="12912324" y="3513455"/>
              <a:ext cx="1849755" cy="1266190"/>
            </a:xfrm>
            <a:custGeom>
              <a:avLst/>
              <a:gdLst/>
              <a:ahLst/>
              <a:cxnLst/>
              <a:rect l="l" t="t" r="r" b="b"/>
              <a:pathLst>
                <a:path w="1849755" h="1266189">
                  <a:moveTo>
                    <a:pt x="1082554" y="1218709"/>
                  </a:moveTo>
                  <a:lnTo>
                    <a:pt x="1061533" y="1175186"/>
                  </a:lnTo>
                  <a:lnTo>
                    <a:pt x="1037703" y="1133943"/>
                  </a:lnTo>
                  <a:lnTo>
                    <a:pt x="1011229" y="1095047"/>
                  </a:lnTo>
                  <a:lnTo>
                    <a:pt x="982279" y="1058564"/>
                  </a:lnTo>
                  <a:lnTo>
                    <a:pt x="951020" y="1024561"/>
                  </a:lnTo>
                  <a:lnTo>
                    <a:pt x="917617" y="993104"/>
                  </a:lnTo>
                  <a:lnTo>
                    <a:pt x="882237" y="964260"/>
                  </a:lnTo>
                  <a:lnTo>
                    <a:pt x="845048" y="938095"/>
                  </a:lnTo>
                  <a:lnTo>
                    <a:pt x="806214" y="914677"/>
                  </a:lnTo>
                  <a:lnTo>
                    <a:pt x="765903" y="894071"/>
                  </a:lnTo>
                  <a:lnTo>
                    <a:pt x="724282" y="876344"/>
                  </a:lnTo>
                  <a:lnTo>
                    <a:pt x="681517" y="861563"/>
                  </a:lnTo>
                  <a:lnTo>
                    <a:pt x="637774" y="849794"/>
                  </a:lnTo>
                  <a:lnTo>
                    <a:pt x="593219" y="841104"/>
                  </a:lnTo>
                  <a:lnTo>
                    <a:pt x="548021" y="835559"/>
                  </a:lnTo>
                  <a:lnTo>
                    <a:pt x="502344" y="833226"/>
                  </a:lnTo>
                  <a:lnTo>
                    <a:pt x="456355" y="834172"/>
                  </a:lnTo>
                  <a:lnTo>
                    <a:pt x="410222" y="838462"/>
                  </a:lnTo>
                  <a:lnTo>
                    <a:pt x="364110" y="846164"/>
                  </a:lnTo>
                  <a:lnTo>
                    <a:pt x="318186" y="857345"/>
                  </a:lnTo>
                  <a:lnTo>
                    <a:pt x="365710" y="376676"/>
                  </a:lnTo>
                  <a:lnTo>
                    <a:pt x="0" y="85450"/>
                  </a:lnTo>
                  <a:lnTo>
                    <a:pt x="45695" y="69996"/>
                  </a:lnTo>
                  <a:lnTo>
                    <a:pt x="91577" y="56118"/>
                  </a:lnTo>
                  <a:lnTo>
                    <a:pt x="137611" y="43803"/>
                  </a:lnTo>
                  <a:lnTo>
                    <a:pt x="183766" y="33039"/>
                  </a:lnTo>
                  <a:lnTo>
                    <a:pt x="230011" y="23812"/>
                  </a:lnTo>
                  <a:lnTo>
                    <a:pt x="276313" y="16109"/>
                  </a:lnTo>
                  <a:lnTo>
                    <a:pt x="322640" y="9917"/>
                  </a:lnTo>
                  <a:lnTo>
                    <a:pt x="368961" y="5223"/>
                  </a:lnTo>
                  <a:lnTo>
                    <a:pt x="415243" y="2014"/>
                  </a:lnTo>
                  <a:lnTo>
                    <a:pt x="461454" y="278"/>
                  </a:lnTo>
                  <a:lnTo>
                    <a:pt x="507563" y="0"/>
                  </a:lnTo>
                  <a:lnTo>
                    <a:pt x="553538" y="1167"/>
                  </a:lnTo>
                  <a:lnTo>
                    <a:pt x="599346" y="3768"/>
                  </a:lnTo>
                  <a:lnTo>
                    <a:pt x="644956" y="7788"/>
                  </a:lnTo>
                  <a:lnTo>
                    <a:pt x="690335" y="13215"/>
                  </a:lnTo>
                  <a:lnTo>
                    <a:pt x="735452" y="20036"/>
                  </a:lnTo>
                  <a:lnTo>
                    <a:pt x="780275" y="28237"/>
                  </a:lnTo>
                  <a:lnTo>
                    <a:pt x="824772" y="37806"/>
                  </a:lnTo>
                  <a:lnTo>
                    <a:pt x="868910" y="48729"/>
                  </a:lnTo>
                  <a:lnTo>
                    <a:pt x="912658" y="60994"/>
                  </a:lnTo>
                  <a:lnTo>
                    <a:pt x="955984" y="74587"/>
                  </a:lnTo>
                  <a:lnTo>
                    <a:pt x="998857" y="89496"/>
                  </a:lnTo>
                  <a:lnTo>
                    <a:pt x="1041243" y="105706"/>
                  </a:lnTo>
                  <a:lnTo>
                    <a:pt x="1083111" y="123206"/>
                  </a:lnTo>
                  <a:lnTo>
                    <a:pt x="1124429" y="141982"/>
                  </a:lnTo>
                  <a:lnTo>
                    <a:pt x="1165165" y="162022"/>
                  </a:lnTo>
                  <a:lnTo>
                    <a:pt x="1205288" y="183311"/>
                  </a:lnTo>
                  <a:lnTo>
                    <a:pt x="1244764" y="205837"/>
                  </a:lnTo>
                  <a:lnTo>
                    <a:pt x="1283563" y="229588"/>
                  </a:lnTo>
                  <a:lnTo>
                    <a:pt x="1321652" y="254549"/>
                  </a:lnTo>
                  <a:lnTo>
                    <a:pt x="1359000" y="280708"/>
                  </a:lnTo>
                  <a:lnTo>
                    <a:pt x="1395573" y="308052"/>
                  </a:lnTo>
                  <a:lnTo>
                    <a:pt x="1431342" y="336568"/>
                  </a:lnTo>
                  <a:lnTo>
                    <a:pt x="1466272" y="366242"/>
                  </a:lnTo>
                  <a:lnTo>
                    <a:pt x="1500333" y="397062"/>
                  </a:lnTo>
                  <a:lnTo>
                    <a:pt x="1533493" y="429015"/>
                  </a:lnTo>
                  <a:lnTo>
                    <a:pt x="1565719" y="462088"/>
                  </a:lnTo>
                  <a:lnTo>
                    <a:pt x="1596980" y="496267"/>
                  </a:lnTo>
                  <a:lnTo>
                    <a:pt x="1627243" y="531539"/>
                  </a:lnTo>
                  <a:lnTo>
                    <a:pt x="1656477" y="567892"/>
                  </a:lnTo>
                  <a:lnTo>
                    <a:pt x="1684650" y="605312"/>
                  </a:lnTo>
                  <a:lnTo>
                    <a:pt x="1711729" y="643786"/>
                  </a:lnTo>
                  <a:lnTo>
                    <a:pt x="1737684" y="683302"/>
                  </a:lnTo>
                  <a:lnTo>
                    <a:pt x="1762481" y="723846"/>
                  </a:lnTo>
                  <a:lnTo>
                    <a:pt x="1786089" y="765405"/>
                  </a:lnTo>
                  <a:lnTo>
                    <a:pt x="1808476" y="807967"/>
                  </a:lnTo>
                  <a:lnTo>
                    <a:pt x="1829610" y="851517"/>
                  </a:lnTo>
                  <a:lnTo>
                    <a:pt x="1849459" y="896043"/>
                  </a:lnTo>
                  <a:lnTo>
                    <a:pt x="1555985" y="1265836"/>
                  </a:lnTo>
                  <a:lnTo>
                    <a:pt x="1082554" y="1218709"/>
                  </a:lnTo>
                  <a:close/>
                </a:path>
              </a:pathLst>
            </a:custGeom>
            <a:solidFill>
              <a:srgbClr val="4FA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30164" y="3642397"/>
              <a:ext cx="2954655" cy="2717800"/>
            </a:xfrm>
            <a:custGeom>
              <a:avLst/>
              <a:gdLst/>
              <a:ahLst/>
              <a:cxnLst/>
              <a:rect l="l" t="t" r="r" b="b"/>
              <a:pathLst>
                <a:path w="2954655" h="2717800">
                  <a:moveTo>
                    <a:pt x="1265618" y="293306"/>
                  </a:moveTo>
                  <a:lnTo>
                    <a:pt x="896912" y="0"/>
                  </a:lnTo>
                  <a:lnTo>
                    <a:pt x="852424" y="19951"/>
                  </a:lnTo>
                  <a:lnTo>
                    <a:pt x="808913" y="41198"/>
                  </a:lnTo>
                  <a:lnTo>
                    <a:pt x="766381" y="63690"/>
                  </a:lnTo>
                  <a:lnTo>
                    <a:pt x="724839" y="87414"/>
                  </a:lnTo>
                  <a:lnTo>
                    <a:pt x="684326" y="112318"/>
                  </a:lnTo>
                  <a:lnTo>
                    <a:pt x="644829" y="138379"/>
                  </a:lnTo>
                  <a:lnTo>
                    <a:pt x="606361" y="165569"/>
                  </a:lnTo>
                  <a:lnTo>
                    <a:pt x="568960" y="193852"/>
                  </a:lnTo>
                  <a:lnTo>
                    <a:pt x="532612" y="223189"/>
                  </a:lnTo>
                  <a:lnTo>
                    <a:pt x="497344" y="253568"/>
                  </a:lnTo>
                  <a:lnTo>
                    <a:pt x="463169" y="284937"/>
                  </a:lnTo>
                  <a:lnTo>
                    <a:pt x="430085" y="317271"/>
                  </a:lnTo>
                  <a:lnTo>
                    <a:pt x="398132" y="350532"/>
                  </a:lnTo>
                  <a:lnTo>
                    <a:pt x="367296" y="384708"/>
                  </a:lnTo>
                  <a:lnTo>
                    <a:pt x="337616" y="419735"/>
                  </a:lnTo>
                  <a:lnTo>
                    <a:pt x="309079" y="455612"/>
                  </a:lnTo>
                  <a:lnTo>
                    <a:pt x="281724" y="492290"/>
                  </a:lnTo>
                  <a:lnTo>
                    <a:pt x="255536" y="529742"/>
                  </a:lnTo>
                  <a:lnTo>
                    <a:pt x="230555" y="567931"/>
                  </a:lnTo>
                  <a:lnTo>
                    <a:pt x="206768" y="606831"/>
                  </a:lnTo>
                  <a:lnTo>
                    <a:pt x="184213" y="646417"/>
                  </a:lnTo>
                  <a:lnTo>
                    <a:pt x="162890" y="686638"/>
                  </a:lnTo>
                  <a:lnTo>
                    <a:pt x="142811" y="727468"/>
                  </a:lnTo>
                  <a:lnTo>
                    <a:pt x="124002" y="768883"/>
                  </a:lnTo>
                  <a:lnTo>
                    <a:pt x="106451" y="810856"/>
                  </a:lnTo>
                  <a:lnTo>
                    <a:pt x="90195" y="853338"/>
                  </a:lnTo>
                  <a:lnTo>
                    <a:pt x="75234" y="896302"/>
                  </a:lnTo>
                  <a:lnTo>
                    <a:pt x="61595" y="939723"/>
                  </a:lnTo>
                  <a:lnTo>
                    <a:pt x="49276" y="983564"/>
                  </a:lnTo>
                  <a:lnTo>
                    <a:pt x="38290" y="1027785"/>
                  </a:lnTo>
                  <a:lnTo>
                    <a:pt x="28663" y="1072375"/>
                  </a:lnTo>
                  <a:lnTo>
                    <a:pt x="20396" y="1117282"/>
                  </a:lnTo>
                  <a:lnTo>
                    <a:pt x="13512" y="1162481"/>
                  </a:lnTo>
                  <a:lnTo>
                    <a:pt x="8013" y="1207935"/>
                  </a:lnTo>
                  <a:lnTo>
                    <a:pt x="3924" y="1253629"/>
                  </a:lnTo>
                  <a:lnTo>
                    <a:pt x="1244" y="1299514"/>
                  </a:lnTo>
                  <a:lnTo>
                    <a:pt x="0" y="1345565"/>
                  </a:lnTo>
                  <a:lnTo>
                    <a:pt x="203" y="1391742"/>
                  </a:lnTo>
                  <a:lnTo>
                    <a:pt x="1854" y="1438033"/>
                  </a:lnTo>
                  <a:lnTo>
                    <a:pt x="4978" y="1484376"/>
                  </a:lnTo>
                  <a:lnTo>
                    <a:pt x="9588" y="1530769"/>
                  </a:lnTo>
                  <a:lnTo>
                    <a:pt x="15697" y="1577162"/>
                  </a:lnTo>
                  <a:lnTo>
                    <a:pt x="23304" y="1623517"/>
                  </a:lnTo>
                  <a:lnTo>
                    <a:pt x="32435" y="1669821"/>
                  </a:lnTo>
                  <a:lnTo>
                    <a:pt x="43103" y="1716036"/>
                  </a:lnTo>
                  <a:lnTo>
                    <a:pt x="55321" y="1762112"/>
                  </a:lnTo>
                  <a:lnTo>
                    <a:pt x="69100" y="1808048"/>
                  </a:lnTo>
                  <a:lnTo>
                    <a:pt x="84455" y="1853793"/>
                  </a:lnTo>
                  <a:lnTo>
                    <a:pt x="376123" y="1486344"/>
                  </a:lnTo>
                  <a:lnTo>
                    <a:pt x="855662" y="1533779"/>
                  </a:lnTo>
                  <a:lnTo>
                    <a:pt x="844575" y="1487805"/>
                  </a:lnTo>
                  <a:lnTo>
                    <a:pt x="836968" y="1441627"/>
                  </a:lnTo>
                  <a:lnTo>
                    <a:pt x="832764" y="1395425"/>
                  </a:lnTo>
                  <a:lnTo>
                    <a:pt x="831900" y="1349375"/>
                  </a:lnTo>
                  <a:lnTo>
                    <a:pt x="834301" y="1303616"/>
                  </a:lnTo>
                  <a:lnTo>
                    <a:pt x="839914" y="1258341"/>
                  </a:lnTo>
                  <a:lnTo>
                    <a:pt x="848677" y="1213700"/>
                  </a:lnTo>
                  <a:lnTo>
                    <a:pt x="860501" y="1169860"/>
                  </a:lnTo>
                  <a:lnTo>
                    <a:pt x="875322" y="1127010"/>
                  </a:lnTo>
                  <a:lnTo>
                    <a:pt x="893102" y="1085291"/>
                  </a:lnTo>
                  <a:lnTo>
                    <a:pt x="913739" y="1044879"/>
                  </a:lnTo>
                  <a:lnTo>
                    <a:pt x="937183" y="1005941"/>
                  </a:lnTo>
                  <a:lnTo>
                    <a:pt x="963371" y="968654"/>
                  </a:lnTo>
                  <a:lnTo>
                    <a:pt x="992238" y="933157"/>
                  </a:lnTo>
                  <a:lnTo>
                    <a:pt x="1023696" y="899655"/>
                  </a:lnTo>
                  <a:lnTo>
                    <a:pt x="1057694" y="868286"/>
                  </a:lnTo>
                  <a:lnTo>
                    <a:pt x="1094168" y="839228"/>
                  </a:lnTo>
                  <a:lnTo>
                    <a:pt x="1133055" y="812647"/>
                  </a:lnTo>
                  <a:lnTo>
                    <a:pt x="1174267" y="788708"/>
                  </a:lnTo>
                  <a:lnTo>
                    <a:pt x="1217764" y="767575"/>
                  </a:lnTo>
                  <a:lnTo>
                    <a:pt x="1265618" y="293306"/>
                  </a:lnTo>
                  <a:close/>
                </a:path>
                <a:path w="2954655" h="2717800">
                  <a:moveTo>
                    <a:pt x="2954477" y="1371815"/>
                  </a:moveTo>
                  <a:lnTo>
                    <a:pt x="2954274" y="1325638"/>
                  </a:lnTo>
                  <a:lnTo>
                    <a:pt x="2952623" y="1279347"/>
                  </a:lnTo>
                  <a:lnTo>
                    <a:pt x="2949498" y="1233004"/>
                  </a:lnTo>
                  <a:lnTo>
                    <a:pt x="2944888" y="1186611"/>
                  </a:lnTo>
                  <a:lnTo>
                    <a:pt x="2938780" y="1140218"/>
                  </a:lnTo>
                  <a:lnTo>
                    <a:pt x="2931172" y="1093863"/>
                  </a:lnTo>
                  <a:lnTo>
                    <a:pt x="2922041" y="1047559"/>
                  </a:lnTo>
                  <a:lnTo>
                    <a:pt x="2911373" y="1001344"/>
                  </a:lnTo>
                  <a:lnTo>
                    <a:pt x="2899156" y="955255"/>
                  </a:lnTo>
                  <a:lnTo>
                    <a:pt x="2885376" y="909332"/>
                  </a:lnTo>
                  <a:lnTo>
                    <a:pt x="2870022" y="863587"/>
                  </a:lnTo>
                  <a:lnTo>
                    <a:pt x="2578354" y="1231036"/>
                  </a:lnTo>
                  <a:lnTo>
                    <a:pt x="2098814" y="1183601"/>
                  </a:lnTo>
                  <a:lnTo>
                    <a:pt x="2109901" y="1229575"/>
                  </a:lnTo>
                  <a:lnTo>
                    <a:pt x="2117509" y="1275753"/>
                  </a:lnTo>
                  <a:lnTo>
                    <a:pt x="2121712" y="1321943"/>
                  </a:lnTo>
                  <a:lnTo>
                    <a:pt x="2122576" y="1368005"/>
                  </a:lnTo>
                  <a:lnTo>
                    <a:pt x="2120176" y="1413764"/>
                  </a:lnTo>
                  <a:lnTo>
                    <a:pt x="2114562" y="1459039"/>
                  </a:lnTo>
                  <a:lnTo>
                    <a:pt x="2105799" y="1503680"/>
                  </a:lnTo>
                  <a:lnTo>
                    <a:pt x="2093976" y="1547520"/>
                  </a:lnTo>
                  <a:lnTo>
                    <a:pt x="2079155" y="1590370"/>
                  </a:lnTo>
                  <a:lnTo>
                    <a:pt x="2061375" y="1632089"/>
                  </a:lnTo>
                  <a:lnTo>
                    <a:pt x="2040737" y="1672501"/>
                  </a:lnTo>
                  <a:lnTo>
                    <a:pt x="2017293" y="1711439"/>
                  </a:lnTo>
                  <a:lnTo>
                    <a:pt x="1991106" y="1748726"/>
                  </a:lnTo>
                  <a:lnTo>
                    <a:pt x="1962251" y="1784210"/>
                  </a:lnTo>
                  <a:lnTo>
                    <a:pt x="1930781" y="1817725"/>
                  </a:lnTo>
                  <a:lnTo>
                    <a:pt x="1896783" y="1849094"/>
                  </a:lnTo>
                  <a:lnTo>
                    <a:pt x="1860308" y="1878152"/>
                  </a:lnTo>
                  <a:lnTo>
                    <a:pt x="1821421" y="1904733"/>
                  </a:lnTo>
                  <a:lnTo>
                    <a:pt x="1780209" y="1928672"/>
                  </a:lnTo>
                  <a:lnTo>
                    <a:pt x="1736712" y="1949805"/>
                  </a:lnTo>
                  <a:lnTo>
                    <a:pt x="1688858" y="2424061"/>
                  </a:lnTo>
                  <a:lnTo>
                    <a:pt x="2057565" y="2717381"/>
                  </a:lnTo>
                  <a:lnTo>
                    <a:pt x="2102053" y="2697416"/>
                  </a:lnTo>
                  <a:lnTo>
                    <a:pt x="2145563" y="2676182"/>
                  </a:lnTo>
                  <a:lnTo>
                    <a:pt x="2188095" y="2653690"/>
                  </a:lnTo>
                  <a:lnTo>
                    <a:pt x="2229637" y="2629966"/>
                  </a:lnTo>
                  <a:lnTo>
                    <a:pt x="2270150" y="2605062"/>
                  </a:lnTo>
                  <a:lnTo>
                    <a:pt x="2309647" y="2579001"/>
                  </a:lnTo>
                  <a:lnTo>
                    <a:pt x="2348115" y="2551811"/>
                  </a:lnTo>
                  <a:lnTo>
                    <a:pt x="2385517" y="2523528"/>
                  </a:lnTo>
                  <a:lnTo>
                    <a:pt x="2421864" y="2494191"/>
                  </a:lnTo>
                  <a:lnTo>
                    <a:pt x="2457132" y="2463812"/>
                  </a:lnTo>
                  <a:lnTo>
                    <a:pt x="2491308" y="2432443"/>
                  </a:lnTo>
                  <a:lnTo>
                    <a:pt x="2524391" y="2400109"/>
                  </a:lnTo>
                  <a:lnTo>
                    <a:pt x="2556345" y="2366848"/>
                  </a:lnTo>
                  <a:lnTo>
                    <a:pt x="2587180" y="2332672"/>
                  </a:lnTo>
                  <a:lnTo>
                    <a:pt x="2616860" y="2297633"/>
                  </a:lnTo>
                  <a:lnTo>
                    <a:pt x="2645397" y="2261768"/>
                  </a:lnTo>
                  <a:lnTo>
                    <a:pt x="2672753" y="2225090"/>
                  </a:lnTo>
                  <a:lnTo>
                    <a:pt x="2698940" y="2187638"/>
                  </a:lnTo>
                  <a:lnTo>
                    <a:pt x="2723921" y="2149437"/>
                  </a:lnTo>
                  <a:lnTo>
                    <a:pt x="2747708" y="2110536"/>
                  </a:lnTo>
                  <a:lnTo>
                    <a:pt x="2770263" y="2070963"/>
                  </a:lnTo>
                  <a:lnTo>
                    <a:pt x="2791587" y="2030742"/>
                  </a:lnTo>
                  <a:lnTo>
                    <a:pt x="2811665" y="1989899"/>
                  </a:lnTo>
                  <a:lnTo>
                    <a:pt x="2830474" y="1948484"/>
                  </a:lnTo>
                  <a:lnTo>
                    <a:pt x="2848025" y="1906524"/>
                  </a:lnTo>
                  <a:lnTo>
                    <a:pt x="2864281" y="1864042"/>
                  </a:lnTo>
                  <a:lnTo>
                    <a:pt x="2879242" y="1821078"/>
                  </a:lnTo>
                  <a:lnTo>
                    <a:pt x="2892882" y="1777657"/>
                  </a:lnTo>
                  <a:lnTo>
                    <a:pt x="2905201" y="1733816"/>
                  </a:lnTo>
                  <a:lnTo>
                    <a:pt x="2916186" y="1689595"/>
                  </a:lnTo>
                  <a:lnTo>
                    <a:pt x="2925813" y="1645005"/>
                  </a:lnTo>
                  <a:lnTo>
                    <a:pt x="2934081" y="1600098"/>
                  </a:lnTo>
                  <a:lnTo>
                    <a:pt x="2940964" y="1554899"/>
                  </a:lnTo>
                  <a:lnTo>
                    <a:pt x="2946463" y="1509445"/>
                  </a:lnTo>
                  <a:lnTo>
                    <a:pt x="2950553" y="1463751"/>
                  </a:lnTo>
                  <a:lnTo>
                    <a:pt x="2953232" y="1417866"/>
                  </a:lnTo>
                  <a:lnTo>
                    <a:pt x="2954477" y="1371815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49696" y="5214391"/>
              <a:ext cx="2794635" cy="2209165"/>
            </a:xfrm>
            <a:custGeom>
              <a:avLst/>
              <a:gdLst/>
              <a:ahLst/>
              <a:cxnLst/>
              <a:rect l="l" t="t" r="r" b="b"/>
              <a:pathLst>
                <a:path w="2794634" h="2209165">
                  <a:moveTo>
                    <a:pt x="1849462" y="1180388"/>
                  </a:moveTo>
                  <a:lnTo>
                    <a:pt x="1483093" y="888873"/>
                  </a:lnTo>
                  <a:lnTo>
                    <a:pt x="1531277" y="408495"/>
                  </a:lnTo>
                  <a:lnTo>
                    <a:pt x="1485353" y="419671"/>
                  </a:lnTo>
                  <a:lnTo>
                    <a:pt x="1439240" y="427367"/>
                  </a:lnTo>
                  <a:lnTo>
                    <a:pt x="1393101" y="431660"/>
                  </a:lnTo>
                  <a:lnTo>
                    <a:pt x="1347114" y="432612"/>
                  </a:lnTo>
                  <a:lnTo>
                    <a:pt x="1301445" y="430276"/>
                  </a:lnTo>
                  <a:lnTo>
                    <a:pt x="1256245" y="424726"/>
                  </a:lnTo>
                  <a:lnTo>
                    <a:pt x="1211681" y="416039"/>
                  </a:lnTo>
                  <a:lnTo>
                    <a:pt x="1167942" y="404266"/>
                  </a:lnTo>
                  <a:lnTo>
                    <a:pt x="1125181" y="389496"/>
                  </a:lnTo>
                  <a:lnTo>
                    <a:pt x="1083551" y="371767"/>
                  </a:lnTo>
                  <a:lnTo>
                    <a:pt x="1043241" y="351155"/>
                  </a:lnTo>
                  <a:lnTo>
                    <a:pt x="1004417" y="327736"/>
                  </a:lnTo>
                  <a:lnTo>
                    <a:pt x="967219" y="301574"/>
                  </a:lnTo>
                  <a:lnTo>
                    <a:pt x="931837" y="272732"/>
                  </a:lnTo>
                  <a:lnTo>
                    <a:pt x="898436" y="241274"/>
                  </a:lnTo>
                  <a:lnTo>
                    <a:pt x="867181" y="207264"/>
                  </a:lnTo>
                  <a:lnTo>
                    <a:pt x="838225" y="170789"/>
                  </a:lnTo>
                  <a:lnTo>
                    <a:pt x="811758" y="131889"/>
                  </a:lnTo>
                  <a:lnTo>
                    <a:pt x="787920" y="90652"/>
                  </a:lnTo>
                  <a:lnTo>
                    <a:pt x="766902" y="47129"/>
                  </a:lnTo>
                  <a:lnTo>
                    <a:pt x="293471" y="0"/>
                  </a:lnTo>
                  <a:lnTo>
                    <a:pt x="0" y="369785"/>
                  </a:lnTo>
                  <a:lnTo>
                    <a:pt x="19850" y="414312"/>
                  </a:lnTo>
                  <a:lnTo>
                    <a:pt x="40982" y="457873"/>
                  </a:lnTo>
                  <a:lnTo>
                    <a:pt x="63373" y="500430"/>
                  </a:lnTo>
                  <a:lnTo>
                    <a:pt x="86982" y="541985"/>
                  </a:lnTo>
                  <a:lnTo>
                    <a:pt x="111772" y="582536"/>
                  </a:lnTo>
                  <a:lnTo>
                    <a:pt x="137731" y="622046"/>
                  </a:lnTo>
                  <a:lnTo>
                    <a:pt x="164807" y="660527"/>
                  </a:lnTo>
                  <a:lnTo>
                    <a:pt x="192976" y="697941"/>
                  </a:lnTo>
                  <a:lnTo>
                    <a:pt x="222211" y="734301"/>
                  </a:lnTo>
                  <a:lnTo>
                    <a:pt x="252476" y="769569"/>
                  </a:lnTo>
                  <a:lnTo>
                    <a:pt x="283743" y="803744"/>
                  </a:lnTo>
                  <a:lnTo>
                    <a:pt x="315963" y="836815"/>
                  </a:lnTo>
                  <a:lnTo>
                    <a:pt x="349123" y="868768"/>
                  </a:lnTo>
                  <a:lnTo>
                    <a:pt x="383184" y="899591"/>
                  </a:lnTo>
                  <a:lnTo>
                    <a:pt x="418122" y="929271"/>
                  </a:lnTo>
                  <a:lnTo>
                    <a:pt x="453885" y="957783"/>
                  </a:lnTo>
                  <a:lnTo>
                    <a:pt x="490461" y="985126"/>
                  </a:lnTo>
                  <a:lnTo>
                    <a:pt x="527812" y="1011288"/>
                  </a:lnTo>
                  <a:lnTo>
                    <a:pt x="565899" y="1036243"/>
                  </a:lnTo>
                  <a:lnTo>
                    <a:pt x="604697" y="1059992"/>
                  </a:lnTo>
                  <a:lnTo>
                    <a:pt x="644169" y="1082522"/>
                  </a:lnTo>
                  <a:lnTo>
                    <a:pt x="684288" y="1103807"/>
                  </a:lnTo>
                  <a:lnTo>
                    <a:pt x="725030" y="1123848"/>
                  </a:lnTo>
                  <a:lnTo>
                    <a:pt x="766343" y="1142631"/>
                  </a:lnTo>
                  <a:lnTo>
                    <a:pt x="808215" y="1160132"/>
                  </a:lnTo>
                  <a:lnTo>
                    <a:pt x="850607" y="1176337"/>
                  </a:lnTo>
                  <a:lnTo>
                    <a:pt x="893470" y="1191247"/>
                  </a:lnTo>
                  <a:lnTo>
                    <a:pt x="936802" y="1204836"/>
                  </a:lnTo>
                  <a:lnTo>
                    <a:pt x="980554" y="1217104"/>
                  </a:lnTo>
                  <a:lnTo>
                    <a:pt x="1024686" y="1228026"/>
                  </a:lnTo>
                  <a:lnTo>
                    <a:pt x="1069187" y="1237602"/>
                  </a:lnTo>
                  <a:lnTo>
                    <a:pt x="1114005" y="1245793"/>
                  </a:lnTo>
                  <a:lnTo>
                    <a:pt x="1159129" y="1252613"/>
                  </a:lnTo>
                  <a:lnTo>
                    <a:pt x="1204506" y="1258049"/>
                  </a:lnTo>
                  <a:lnTo>
                    <a:pt x="1250111" y="1262062"/>
                  </a:lnTo>
                  <a:lnTo>
                    <a:pt x="1295920" y="1264666"/>
                  </a:lnTo>
                  <a:lnTo>
                    <a:pt x="1341894" y="1265834"/>
                  </a:lnTo>
                  <a:lnTo>
                    <a:pt x="1388008" y="1265555"/>
                  </a:lnTo>
                  <a:lnTo>
                    <a:pt x="1434211" y="1263815"/>
                  </a:lnTo>
                  <a:lnTo>
                    <a:pt x="1480502" y="1260614"/>
                  </a:lnTo>
                  <a:lnTo>
                    <a:pt x="1526819" y="1255915"/>
                  </a:lnTo>
                  <a:lnTo>
                    <a:pt x="1573149" y="1249730"/>
                  </a:lnTo>
                  <a:lnTo>
                    <a:pt x="1619453" y="1242021"/>
                  </a:lnTo>
                  <a:lnTo>
                    <a:pt x="1665693" y="1232789"/>
                  </a:lnTo>
                  <a:lnTo>
                    <a:pt x="1711845" y="1222032"/>
                  </a:lnTo>
                  <a:lnTo>
                    <a:pt x="1757883" y="1209713"/>
                  </a:lnTo>
                  <a:lnTo>
                    <a:pt x="1803768" y="1195844"/>
                  </a:lnTo>
                  <a:lnTo>
                    <a:pt x="1849462" y="1180388"/>
                  </a:lnTo>
                  <a:close/>
                </a:path>
                <a:path w="2794634" h="2209165">
                  <a:moveTo>
                    <a:pt x="2794063" y="2189556"/>
                  </a:moveTo>
                  <a:lnTo>
                    <a:pt x="2222703" y="1258493"/>
                  </a:lnTo>
                  <a:lnTo>
                    <a:pt x="2307526" y="1297622"/>
                  </a:lnTo>
                  <a:lnTo>
                    <a:pt x="2314676" y="1299375"/>
                  </a:lnTo>
                  <a:lnTo>
                    <a:pt x="2321687" y="1298143"/>
                  </a:lnTo>
                  <a:lnTo>
                    <a:pt x="2327795" y="1294320"/>
                  </a:lnTo>
                  <a:lnTo>
                    <a:pt x="2332215" y="1288313"/>
                  </a:lnTo>
                  <a:lnTo>
                    <a:pt x="2334996" y="1282230"/>
                  </a:lnTo>
                  <a:lnTo>
                    <a:pt x="2334183" y="1276159"/>
                  </a:lnTo>
                  <a:lnTo>
                    <a:pt x="2182355" y="1198638"/>
                  </a:lnTo>
                  <a:lnTo>
                    <a:pt x="2176602" y="1196340"/>
                  </a:lnTo>
                  <a:lnTo>
                    <a:pt x="2170239" y="1196594"/>
                  </a:lnTo>
                  <a:lnTo>
                    <a:pt x="2159724" y="1203045"/>
                  </a:lnTo>
                  <a:lnTo>
                    <a:pt x="2156612" y="1208595"/>
                  </a:lnTo>
                  <a:lnTo>
                    <a:pt x="2150275" y="1369326"/>
                  </a:lnTo>
                  <a:lnTo>
                    <a:pt x="2151494" y="1376641"/>
                  </a:lnTo>
                  <a:lnTo>
                    <a:pt x="2155164" y="1382737"/>
                  </a:lnTo>
                  <a:lnTo>
                    <a:pt x="2160841" y="1387043"/>
                  </a:lnTo>
                  <a:lnTo>
                    <a:pt x="2168144" y="1388999"/>
                  </a:lnTo>
                  <a:lnTo>
                    <a:pt x="2175421" y="1387817"/>
                  </a:lnTo>
                  <a:lnTo>
                    <a:pt x="2181479" y="1384185"/>
                  </a:lnTo>
                  <a:lnTo>
                    <a:pt x="2185733" y="1378508"/>
                  </a:lnTo>
                  <a:lnTo>
                    <a:pt x="2187625" y="1371206"/>
                  </a:lnTo>
                  <a:lnTo>
                    <a:pt x="2191156" y="1277861"/>
                  </a:lnTo>
                  <a:lnTo>
                    <a:pt x="2762504" y="2208911"/>
                  </a:lnTo>
                  <a:lnTo>
                    <a:pt x="2794063" y="2189556"/>
                  </a:lnTo>
                  <a:close/>
                </a:path>
              </a:pathLst>
            </a:custGeom>
            <a:solidFill>
              <a:srgbClr val="4FA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21702" y="3001189"/>
              <a:ext cx="835660" cy="571500"/>
            </a:xfrm>
            <a:custGeom>
              <a:avLst/>
              <a:gdLst/>
              <a:ahLst/>
              <a:cxnLst/>
              <a:rect l="l" t="t" r="r" b="b"/>
              <a:pathLst>
                <a:path w="835659" h="571500">
                  <a:moveTo>
                    <a:pt x="661628" y="187470"/>
                  </a:moveTo>
                  <a:lnTo>
                    <a:pt x="395492" y="187470"/>
                  </a:lnTo>
                  <a:lnTo>
                    <a:pt x="445450" y="156068"/>
                  </a:lnTo>
                  <a:lnTo>
                    <a:pt x="492854" y="126776"/>
                  </a:lnTo>
                  <a:lnTo>
                    <a:pt x="537712" y="99590"/>
                  </a:lnTo>
                  <a:lnTo>
                    <a:pt x="580032" y="74510"/>
                  </a:lnTo>
                  <a:lnTo>
                    <a:pt x="619822" y="51536"/>
                  </a:lnTo>
                  <a:lnTo>
                    <a:pt x="657090" y="30665"/>
                  </a:lnTo>
                  <a:lnTo>
                    <a:pt x="691842" y="11897"/>
                  </a:lnTo>
                  <a:lnTo>
                    <a:pt x="718043" y="0"/>
                  </a:lnTo>
                  <a:lnTo>
                    <a:pt x="723202" y="1237"/>
                  </a:lnTo>
                  <a:lnTo>
                    <a:pt x="731824" y="4953"/>
                  </a:lnTo>
                  <a:lnTo>
                    <a:pt x="743903" y="11149"/>
                  </a:lnTo>
                  <a:lnTo>
                    <a:pt x="759434" y="19828"/>
                  </a:lnTo>
                  <a:lnTo>
                    <a:pt x="767636" y="26204"/>
                  </a:lnTo>
                  <a:lnTo>
                    <a:pt x="767636" y="27251"/>
                  </a:lnTo>
                  <a:lnTo>
                    <a:pt x="766260" y="29092"/>
                  </a:lnTo>
                  <a:lnTo>
                    <a:pt x="763508" y="31788"/>
                  </a:lnTo>
                  <a:lnTo>
                    <a:pt x="761691" y="32835"/>
                  </a:lnTo>
                  <a:lnTo>
                    <a:pt x="760811" y="33882"/>
                  </a:lnTo>
                  <a:lnTo>
                    <a:pt x="760811" y="34929"/>
                  </a:lnTo>
                  <a:lnTo>
                    <a:pt x="762350" y="36618"/>
                  </a:lnTo>
                  <a:lnTo>
                    <a:pt x="766969" y="39307"/>
                  </a:lnTo>
                  <a:lnTo>
                    <a:pt x="774674" y="42995"/>
                  </a:lnTo>
                  <a:lnTo>
                    <a:pt x="785470" y="47683"/>
                  </a:lnTo>
                  <a:lnTo>
                    <a:pt x="809896" y="47683"/>
                  </a:lnTo>
                  <a:lnTo>
                    <a:pt x="814437" y="51615"/>
                  </a:lnTo>
                  <a:lnTo>
                    <a:pt x="835041" y="69064"/>
                  </a:lnTo>
                  <a:lnTo>
                    <a:pt x="833224" y="73315"/>
                  </a:lnTo>
                  <a:lnTo>
                    <a:pt x="828601" y="78042"/>
                  </a:lnTo>
                  <a:lnTo>
                    <a:pt x="821225" y="83341"/>
                  </a:lnTo>
                  <a:lnTo>
                    <a:pt x="817537" y="84927"/>
                  </a:lnTo>
                  <a:lnTo>
                    <a:pt x="815665" y="86545"/>
                  </a:lnTo>
                  <a:lnTo>
                    <a:pt x="815665" y="88639"/>
                  </a:lnTo>
                  <a:lnTo>
                    <a:pt x="816601" y="89972"/>
                  </a:lnTo>
                  <a:lnTo>
                    <a:pt x="818418" y="92097"/>
                  </a:lnTo>
                  <a:lnTo>
                    <a:pt x="768731" y="121342"/>
                  </a:lnTo>
                  <a:lnTo>
                    <a:pt x="721244" y="150065"/>
                  </a:lnTo>
                  <a:lnTo>
                    <a:pt x="675954" y="178268"/>
                  </a:lnTo>
                  <a:lnTo>
                    <a:pt x="661628" y="187470"/>
                  </a:lnTo>
                  <a:close/>
                </a:path>
                <a:path w="835659" h="571500">
                  <a:moveTo>
                    <a:pt x="255424" y="66715"/>
                  </a:moveTo>
                  <a:lnTo>
                    <a:pt x="159408" y="66715"/>
                  </a:lnTo>
                  <a:lnTo>
                    <a:pt x="165352" y="62782"/>
                  </a:lnTo>
                  <a:lnTo>
                    <a:pt x="168104" y="54818"/>
                  </a:lnTo>
                  <a:lnTo>
                    <a:pt x="171832" y="45027"/>
                  </a:lnTo>
                  <a:lnTo>
                    <a:pt x="178817" y="37924"/>
                  </a:lnTo>
                  <a:lnTo>
                    <a:pt x="189073" y="33511"/>
                  </a:lnTo>
                  <a:lnTo>
                    <a:pt x="202638" y="31788"/>
                  </a:lnTo>
                  <a:lnTo>
                    <a:pt x="207870" y="32428"/>
                  </a:lnTo>
                  <a:lnTo>
                    <a:pt x="213976" y="34355"/>
                  </a:lnTo>
                  <a:lnTo>
                    <a:pt x="220938" y="37567"/>
                  </a:lnTo>
                  <a:lnTo>
                    <a:pt x="228762" y="42065"/>
                  </a:lnTo>
                  <a:lnTo>
                    <a:pt x="255424" y="66715"/>
                  </a:lnTo>
                  <a:close/>
                </a:path>
                <a:path w="835659" h="571500">
                  <a:moveTo>
                    <a:pt x="809896" y="47683"/>
                  </a:moveTo>
                  <a:lnTo>
                    <a:pt x="785470" y="47683"/>
                  </a:lnTo>
                  <a:lnTo>
                    <a:pt x="806220" y="44510"/>
                  </a:lnTo>
                  <a:lnTo>
                    <a:pt x="809896" y="47683"/>
                  </a:lnTo>
                  <a:close/>
                </a:path>
                <a:path w="835659" h="571500">
                  <a:moveTo>
                    <a:pt x="56417" y="545712"/>
                  </a:moveTo>
                  <a:lnTo>
                    <a:pt x="47964" y="541923"/>
                  </a:lnTo>
                  <a:lnTo>
                    <a:pt x="37792" y="535366"/>
                  </a:lnTo>
                  <a:lnTo>
                    <a:pt x="25897" y="526042"/>
                  </a:lnTo>
                  <a:lnTo>
                    <a:pt x="12196" y="513888"/>
                  </a:lnTo>
                  <a:lnTo>
                    <a:pt x="6768" y="509228"/>
                  </a:lnTo>
                  <a:lnTo>
                    <a:pt x="4072" y="505991"/>
                  </a:lnTo>
                  <a:lnTo>
                    <a:pt x="4072" y="503359"/>
                  </a:lnTo>
                  <a:lnTo>
                    <a:pt x="6384" y="500947"/>
                  </a:lnTo>
                  <a:lnTo>
                    <a:pt x="10952" y="497235"/>
                  </a:lnTo>
                  <a:lnTo>
                    <a:pt x="17392" y="491365"/>
                  </a:lnTo>
                  <a:lnTo>
                    <a:pt x="20436" y="486858"/>
                  </a:lnTo>
                  <a:lnTo>
                    <a:pt x="20559" y="481877"/>
                  </a:lnTo>
                  <a:lnTo>
                    <a:pt x="16017" y="475725"/>
                  </a:lnTo>
                  <a:lnTo>
                    <a:pt x="6824" y="464684"/>
                  </a:lnTo>
                  <a:lnTo>
                    <a:pt x="0" y="452787"/>
                  </a:lnTo>
                  <a:lnTo>
                    <a:pt x="67482" y="402723"/>
                  </a:lnTo>
                  <a:lnTo>
                    <a:pt x="217698" y="302691"/>
                  </a:lnTo>
                  <a:lnTo>
                    <a:pt x="221386" y="299456"/>
                  </a:lnTo>
                  <a:lnTo>
                    <a:pt x="225074" y="296822"/>
                  </a:lnTo>
                  <a:lnTo>
                    <a:pt x="228707" y="294728"/>
                  </a:lnTo>
                  <a:lnTo>
                    <a:pt x="194228" y="258891"/>
                  </a:lnTo>
                  <a:lnTo>
                    <a:pt x="162388" y="223181"/>
                  </a:lnTo>
                  <a:lnTo>
                    <a:pt x="133091" y="187470"/>
                  </a:lnTo>
                  <a:lnTo>
                    <a:pt x="106616" y="152128"/>
                  </a:lnTo>
                  <a:lnTo>
                    <a:pt x="82678" y="116779"/>
                  </a:lnTo>
                  <a:lnTo>
                    <a:pt x="67541" y="86608"/>
                  </a:lnTo>
                  <a:lnTo>
                    <a:pt x="77967" y="77866"/>
                  </a:lnTo>
                  <a:lnTo>
                    <a:pt x="90010" y="69064"/>
                  </a:lnTo>
                  <a:lnTo>
                    <a:pt x="103464" y="60357"/>
                  </a:lnTo>
                  <a:lnTo>
                    <a:pt x="118566" y="51615"/>
                  </a:lnTo>
                  <a:lnTo>
                    <a:pt x="134583" y="59070"/>
                  </a:lnTo>
                  <a:lnTo>
                    <a:pt x="139207" y="61164"/>
                  </a:lnTo>
                  <a:lnTo>
                    <a:pt x="142840" y="64876"/>
                  </a:lnTo>
                  <a:lnTo>
                    <a:pt x="146527" y="66715"/>
                  </a:lnTo>
                  <a:lnTo>
                    <a:pt x="255424" y="66715"/>
                  </a:lnTo>
                  <a:lnTo>
                    <a:pt x="271787" y="81844"/>
                  </a:lnTo>
                  <a:lnTo>
                    <a:pt x="313920" y="119334"/>
                  </a:lnTo>
                  <a:lnTo>
                    <a:pt x="355157" y="154540"/>
                  </a:lnTo>
                  <a:lnTo>
                    <a:pt x="395492" y="187470"/>
                  </a:lnTo>
                  <a:lnTo>
                    <a:pt x="661628" y="187470"/>
                  </a:lnTo>
                  <a:lnTo>
                    <a:pt x="632857" y="205950"/>
                  </a:lnTo>
                  <a:lnTo>
                    <a:pt x="591948" y="233112"/>
                  </a:lnTo>
                  <a:lnTo>
                    <a:pt x="553224" y="259755"/>
                  </a:lnTo>
                  <a:lnTo>
                    <a:pt x="516681" y="285878"/>
                  </a:lnTo>
                  <a:lnTo>
                    <a:pt x="578202" y="332373"/>
                  </a:lnTo>
                  <a:lnTo>
                    <a:pt x="629348" y="370165"/>
                  </a:lnTo>
                  <a:lnTo>
                    <a:pt x="670126" y="399245"/>
                  </a:lnTo>
                  <a:lnTo>
                    <a:pt x="682333" y="407417"/>
                  </a:lnTo>
                  <a:lnTo>
                    <a:pt x="347150" y="407417"/>
                  </a:lnTo>
                  <a:lnTo>
                    <a:pt x="333444" y="418521"/>
                  </a:lnTo>
                  <a:lnTo>
                    <a:pt x="238332" y="490063"/>
                  </a:lnTo>
                  <a:lnTo>
                    <a:pt x="225244" y="500198"/>
                  </a:lnTo>
                  <a:lnTo>
                    <a:pt x="207844" y="513954"/>
                  </a:lnTo>
                  <a:lnTo>
                    <a:pt x="176971" y="538542"/>
                  </a:lnTo>
                  <a:lnTo>
                    <a:pt x="83939" y="538542"/>
                  </a:lnTo>
                  <a:lnTo>
                    <a:pt x="75682" y="540192"/>
                  </a:lnTo>
                  <a:lnTo>
                    <a:pt x="64673" y="543332"/>
                  </a:lnTo>
                  <a:lnTo>
                    <a:pt x="63682" y="543332"/>
                  </a:lnTo>
                  <a:lnTo>
                    <a:pt x="60985" y="544093"/>
                  </a:lnTo>
                  <a:lnTo>
                    <a:pt x="56417" y="545712"/>
                  </a:lnTo>
                  <a:close/>
                </a:path>
                <a:path w="835659" h="571500">
                  <a:moveTo>
                    <a:pt x="513873" y="528990"/>
                  </a:moveTo>
                  <a:lnTo>
                    <a:pt x="511120" y="528990"/>
                  </a:lnTo>
                  <a:lnTo>
                    <a:pt x="507433" y="528197"/>
                  </a:lnTo>
                  <a:lnTo>
                    <a:pt x="457406" y="496427"/>
                  </a:lnTo>
                  <a:lnTo>
                    <a:pt x="409183" y="458304"/>
                  </a:lnTo>
                  <a:lnTo>
                    <a:pt x="389830" y="441716"/>
                  </a:lnTo>
                  <a:lnTo>
                    <a:pt x="373048" y="427697"/>
                  </a:lnTo>
                  <a:lnTo>
                    <a:pt x="358824" y="416260"/>
                  </a:lnTo>
                  <a:lnTo>
                    <a:pt x="347150" y="407417"/>
                  </a:lnTo>
                  <a:lnTo>
                    <a:pt x="682333" y="407417"/>
                  </a:lnTo>
                  <a:lnTo>
                    <a:pt x="700545" y="419608"/>
                  </a:lnTo>
                  <a:lnTo>
                    <a:pt x="720613" y="431244"/>
                  </a:lnTo>
                  <a:lnTo>
                    <a:pt x="716122" y="441731"/>
                  </a:lnTo>
                  <a:lnTo>
                    <a:pt x="684780" y="468077"/>
                  </a:lnTo>
                  <a:lnTo>
                    <a:pt x="669589" y="474929"/>
                  </a:lnTo>
                  <a:lnTo>
                    <a:pt x="654879" y="481911"/>
                  </a:lnTo>
                  <a:lnTo>
                    <a:pt x="647627" y="485557"/>
                  </a:lnTo>
                  <a:lnTo>
                    <a:pt x="647627" y="486858"/>
                  </a:lnTo>
                  <a:lnTo>
                    <a:pt x="651755" y="495583"/>
                  </a:lnTo>
                  <a:lnTo>
                    <a:pt x="648012" y="496629"/>
                  </a:lnTo>
                  <a:lnTo>
                    <a:pt x="644764" y="498502"/>
                  </a:lnTo>
                  <a:lnTo>
                    <a:pt x="642067" y="501134"/>
                  </a:lnTo>
                  <a:lnTo>
                    <a:pt x="570402" y="501134"/>
                  </a:lnTo>
                  <a:lnTo>
                    <a:pt x="568971" y="501706"/>
                  </a:lnTo>
                  <a:lnTo>
                    <a:pt x="566219" y="502752"/>
                  </a:lnTo>
                  <a:lnTo>
                    <a:pt x="552111" y="512152"/>
                  </a:lnTo>
                  <a:lnTo>
                    <a:pt x="538684" y="519654"/>
                  </a:lnTo>
                  <a:lnTo>
                    <a:pt x="525938" y="525264"/>
                  </a:lnTo>
                  <a:lnTo>
                    <a:pt x="513873" y="528990"/>
                  </a:lnTo>
                  <a:close/>
                </a:path>
                <a:path w="835659" h="571500">
                  <a:moveTo>
                    <a:pt x="608987" y="515474"/>
                  </a:moveTo>
                  <a:lnTo>
                    <a:pt x="605300" y="515474"/>
                  </a:lnTo>
                  <a:lnTo>
                    <a:pt x="600732" y="513888"/>
                  </a:lnTo>
                  <a:lnTo>
                    <a:pt x="595116" y="510683"/>
                  </a:lnTo>
                  <a:lnTo>
                    <a:pt x="586915" y="507257"/>
                  </a:lnTo>
                  <a:lnTo>
                    <a:pt x="575852" y="503007"/>
                  </a:lnTo>
                  <a:lnTo>
                    <a:pt x="573209" y="501927"/>
                  </a:lnTo>
                  <a:lnTo>
                    <a:pt x="572218" y="501420"/>
                  </a:lnTo>
                  <a:lnTo>
                    <a:pt x="571338" y="501134"/>
                  </a:lnTo>
                  <a:lnTo>
                    <a:pt x="642067" y="501134"/>
                  </a:lnTo>
                  <a:lnTo>
                    <a:pt x="634298" y="505922"/>
                  </a:lnTo>
                  <a:lnTo>
                    <a:pt x="626188" y="509910"/>
                  </a:lnTo>
                  <a:lnTo>
                    <a:pt x="617747" y="513095"/>
                  </a:lnTo>
                  <a:lnTo>
                    <a:pt x="608987" y="515474"/>
                  </a:lnTo>
                  <a:close/>
                </a:path>
                <a:path w="835659" h="571500">
                  <a:moveTo>
                    <a:pt x="136338" y="571059"/>
                  </a:moveTo>
                  <a:lnTo>
                    <a:pt x="118395" y="571059"/>
                  </a:lnTo>
                  <a:lnTo>
                    <a:pt x="92140" y="554436"/>
                  </a:lnTo>
                  <a:lnTo>
                    <a:pt x="94011" y="550184"/>
                  </a:lnTo>
                  <a:lnTo>
                    <a:pt x="95002" y="548059"/>
                  </a:lnTo>
                  <a:lnTo>
                    <a:pt x="97699" y="543332"/>
                  </a:lnTo>
                  <a:lnTo>
                    <a:pt x="97699" y="540160"/>
                  </a:lnTo>
                  <a:lnTo>
                    <a:pt x="94946" y="538542"/>
                  </a:lnTo>
                  <a:lnTo>
                    <a:pt x="176971" y="538542"/>
                  </a:lnTo>
                  <a:lnTo>
                    <a:pt x="136338" y="57105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13458" y="5378068"/>
              <a:ext cx="788035" cy="842644"/>
            </a:xfrm>
            <a:custGeom>
              <a:avLst/>
              <a:gdLst/>
              <a:ahLst/>
              <a:cxnLst/>
              <a:rect l="l" t="t" r="r" b="b"/>
              <a:pathLst>
                <a:path w="788034" h="842645">
                  <a:moveTo>
                    <a:pt x="691159" y="2222"/>
                  </a:moveTo>
                  <a:lnTo>
                    <a:pt x="690791" y="1244"/>
                  </a:lnTo>
                  <a:lnTo>
                    <a:pt x="689940" y="711"/>
                  </a:lnTo>
                  <a:lnTo>
                    <a:pt x="688860" y="0"/>
                  </a:lnTo>
                  <a:lnTo>
                    <a:pt x="687412" y="304"/>
                  </a:lnTo>
                  <a:lnTo>
                    <a:pt x="684784" y="4368"/>
                  </a:lnTo>
                  <a:lnTo>
                    <a:pt x="681228" y="9779"/>
                  </a:lnTo>
                  <a:lnTo>
                    <a:pt x="663702" y="38481"/>
                  </a:lnTo>
                  <a:lnTo>
                    <a:pt x="659663" y="43776"/>
                  </a:lnTo>
                  <a:lnTo>
                    <a:pt x="655777" y="49733"/>
                  </a:lnTo>
                  <a:lnTo>
                    <a:pt x="647623" y="62077"/>
                  </a:lnTo>
                  <a:lnTo>
                    <a:pt x="643255" y="68961"/>
                  </a:lnTo>
                  <a:lnTo>
                    <a:pt x="628103" y="90157"/>
                  </a:lnTo>
                  <a:lnTo>
                    <a:pt x="620102" y="101625"/>
                  </a:lnTo>
                  <a:lnTo>
                    <a:pt x="617169" y="105435"/>
                  </a:lnTo>
                  <a:lnTo>
                    <a:pt x="611098" y="113233"/>
                  </a:lnTo>
                  <a:lnTo>
                    <a:pt x="601853" y="125349"/>
                  </a:lnTo>
                  <a:lnTo>
                    <a:pt x="591985" y="137693"/>
                  </a:lnTo>
                  <a:lnTo>
                    <a:pt x="581609" y="150279"/>
                  </a:lnTo>
                  <a:lnTo>
                    <a:pt x="570826" y="163169"/>
                  </a:lnTo>
                  <a:lnTo>
                    <a:pt x="565099" y="169532"/>
                  </a:lnTo>
                  <a:lnTo>
                    <a:pt x="547624" y="189242"/>
                  </a:lnTo>
                  <a:lnTo>
                    <a:pt x="541413" y="195732"/>
                  </a:lnTo>
                  <a:lnTo>
                    <a:pt x="522693" y="215836"/>
                  </a:lnTo>
                  <a:lnTo>
                    <a:pt x="516178" y="222504"/>
                  </a:lnTo>
                  <a:lnTo>
                    <a:pt x="503047" y="236067"/>
                  </a:lnTo>
                  <a:lnTo>
                    <a:pt x="496354" y="242874"/>
                  </a:lnTo>
                  <a:lnTo>
                    <a:pt x="487159" y="251790"/>
                  </a:lnTo>
                  <a:lnTo>
                    <a:pt x="482612" y="256374"/>
                  </a:lnTo>
                  <a:lnTo>
                    <a:pt x="475678" y="263245"/>
                  </a:lnTo>
                  <a:lnTo>
                    <a:pt x="473341" y="265506"/>
                  </a:lnTo>
                  <a:lnTo>
                    <a:pt x="470941" y="267614"/>
                  </a:lnTo>
                  <a:lnTo>
                    <a:pt x="453936" y="283159"/>
                  </a:lnTo>
                  <a:lnTo>
                    <a:pt x="446493" y="289725"/>
                  </a:lnTo>
                  <a:lnTo>
                    <a:pt x="438848" y="296100"/>
                  </a:lnTo>
                  <a:lnTo>
                    <a:pt x="433781" y="300380"/>
                  </a:lnTo>
                  <a:lnTo>
                    <a:pt x="391388" y="332828"/>
                  </a:lnTo>
                  <a:lnTo>
                    <a:pt x="358305" y="355320"/>
                  </a:lnTo>
                  <a:lnTo>
                    <a:pt x="324688" y="376301"/>
                  </a:lnTo>
                  <a:lnTo>
                    <a:pt x="291033" y="395859"/>
                  </a:lnTo>
                  <a:lnTo>
                    <a:pt x="241084" y="421932"/>
                  </a:lnTo>
                  <a:lnTo>
                    <a:pt x="193141" y="444284"/>
                  </a:lnTo>
                  <a:lnTo>
                    <a:pt x="134543" y="468261"/>
                  </a:lnTo>
                  <a:lnTo>
                    <a:pt x="96367" y="482066"/>
                  </a:lnTo>
                  <a:lnTo>
                    <a:pt x="51650" y="496341"/>
                  </a:lnTo>
                  <a:lnTo>
                    <a:pt x="44754" y="498335"/>
                  </a:lnTo>
                  <a:lnTo>
                    <a:pt x="45389" y="497636"/>
                  </a:lnTo>
                  <a:lnTo>
                    <a:pt x="46088" y="496925"/>
                  </a:lnTo>
                  <a:lnTo>
                    <a:pt x="50330" y="492404"/>
                  </a:lnTo>
                  <a:lnTo>
                    <a:pt x="54051" y="488353"/>
                  </a:lnTo>
                  <a:lnTo>
                    <a:pt x="57645" y="484276"/>
                  </a:lnTo>
                  <a:lnTo>
                    <a:pt x="61277" y="480288"/>
                  </a:lnTo>
                  <a:lnTo>
                    <a:pt x="64719" y="476148"/>
                  </a:lnTo>
                  <a:lnTo>
                    <a:pt x="68275" y="472071"/>
                  </a:lnTo>
                  <a:lnTo>
                    <a:pt x="73469" y="465836"/>
                  </a:lnTo>
                  <a:lnTo>
                    <a:pt x="98221" y="433349"/>
                  </a:lnTo>
                  <a:lnTo>
                    <a:pt x="101333" y="428840"/>
                  </a:lnTo>
                  <a:lnTo>
                    <a:pt x="104406" y="424294"/>
                  </a:lnTo>
                  <a:lnTo>
                    <a:pt x="107213" y="419481"/>
                  </a:lnTo>
                  <a:lnTo>
                    <a:pt x="102362" y="422224"/>
                  </a:lnTo>
                  <a:lnTo>
                    <a:pt x="97739" y="425183"/>
                  </a:lnTo>
                  <a:lnTo>
                    <a:pt x="93141" y="428205"/>
                  </a:lnTo>
                  <a:lnTo>
                    <a:pt x="88506" y="431165"/>
                  </a:lnTo>
                  <a:lnTo>
                    <a:pt x="53759" y="457250"/>
                  </a:lnTo>
                  <a:lnTo>
                    <a:pt x="49568" y="460717"/>
                  </a:lnTo>
                  <a:lnTo>
                    <a:pt x="45351" y="464083"/>
                  </a:lnTo>
                  <a:lnTo>
                    <a:pt x="41275" y="467639"/>
                  </a:lnTo>
                  <a:lnTo>
                    <a:pt x="37160" y="471119"/>
                  </a:lnTo>
                  <a:lnTo>
                    <a:pt x="33083" y="474662"/>
                  </a:lnTo>
                  <a:lnTo>
                    <a:pt x="29083" y="478256"/>
                  </a:lnTo>
                  <a:lnTo>
                    <a:pt x="25006" y="481799"/>
                  </a:lnTo>
                  <a:lnTo>
                    <a:pt x="21082" y="485508"/>
                  </a:lnTo>
                  <a:lnTo>
                    <a:pt x="13119" y="492747"/>
                  </a:lnTo>
                  <a:lnTo>
                    <a:pt x="9525" y="496341"/>
                  </a:lnTo>
                  <a:lnTo>
                    <a:pt x="3517" y="502031"/>
                  </a:lnTo>
                  <a:lnTo>
                    <a:pt x="2146" y="504329"/>
                  </a:lnTo>
                  <a:lnTo>
                    <a:pt x="0" y="514197"/>
                  </a:lnTo>
                  <a:lnTo>
                    <a:pt x="4521" y="521309"/>
                  </a:lnTo>
                  <a:lnTo>
                    <a:pt x="11747" y="522897"/>
                  </a:lnTo>
                  <a:lnTo>
                    <a:pt x="12153" y="523011"/>
                  </a:lnTo>
                  <a:lnTo>
                    <a:pt x="17741" y="524230"/>
                  </a:lnTo>
                  <a:lnTo>
                    <a:pt x="23380" y="525183"/>
                  </a:lnTo>
                  <a:lnTo>
                    <a:pt x="34632" y="527367"/>
                  </a:lnTo>
                  <a:lnTo>
                    <a:pt x="40309" y="528218"/>
                  </a:lnTo>
                  <a:lnTo>
                    <a:pt x="45935" y="529221"/>
                  </a:lnTo>
                  <a:lnTo>
                    <a:pt x="57277" y="530961"/>
                  </a:lnTo>
                  <a:lnTo>
                    <a:pt x="97269" y="535508"/>
                  </a:lnTo>
                  <a:lnTo>
                    <a:pt x="126149" y="537171"/>
                  </a:lnTo>
                  <a:lnTo>
                    <a:pt x="143675" y="537171"/>
                  </a:lnTo>
                  <a:lnTo>
                    <a:pt x="149606" y="536765"/>
                  </a:lnTo>
                  <a:lnTo>
                    <a:pt x="144272" y="534136"/>
                  </a:lnTo>
                  <a:lnTo>
                    <a:pt x="100825" y="517804"/>
                  </a:lnTo>
                  <a:lnTo>
                    <a:pt x="62458" y="506730"/>
                  </a:lnTo>
                  <a:lnTo>
                    <a:pt x="52019" y="504177"/>
                  </a:lnTo>
                  <a:lnTo>
                    <a:pt x="53797" y="503809"/>
                  </a:lnTo>
                  <a:lnTo>
                    <a:pt x="55613" y="503478"/>
                  </a:lnTo>
                  <a:lnTo>
                    <a:pt x="66802" y="501180"/>
                  </a:lnTo>
                  <a:lnTo>
                    <a:pt x="76962" y="498970"/>
                  </a:lnTo>
                  <a:lnTo>
                    <a:pt x="79717" y="498335"/>
                  </a:lnTo>
                  <a:lnTo>
                    <a:pt x="87960" y="496443"/>
                  </a:lnTo>
                  <a:lnTo>
                    <a:pt x="125564" y="486854"/>
                  </a:lnTo>
                  <a:lnTo>
                    <a:pt x="169049" y="473964"/>
                  </a:lnTo>
                  <a:lnTo>
                    <a:pt x="217182" y="457504"/>
                  </a:lnTo>
                  <a:lnTo>
                    <a:pt x="268566" y="437032"/>
                  </a:lnTo>
                  <a:lnTo>
                    <a:pt x="303999" y="421195"/>
                  </a:lnTo>
                  <a:lnTo>
                    <a:pt x="339902" y="403466"/>
                  </a:lnTo>
                  <a:lnTo>
                    <a:pt x="375767" y="383819"/>
                  </a:lnTo>
                  <a:lnTo>
                    <a:pt x="411340" y="362496"/>
                  </a:lnTo>
                  <a:lnTo>
                    <a:pt x="446227" y="339585"/>
                  </a:lnTo>
                  <a:lnTo>
                    <a:pt x="451853" y="335521"/>
                  </a:lnTo>
                  <a:lnTo>
                    <a:pt x="457530" y="331495"/>
                  </a:lnTo>
                  <a:lnTo>
                    <a:pt x="463232" y="327533"/>
                  </a:lnTo>
                  <a:lnTo>
                    <a:pt x="471741" y="321538"/>
                  </a:lnTo>
                  <a:lnTo>
                    <a:pt x="480085" y="315341"/>
                  </a:lnTo>
                  <a:lnTo>
                    <a:pt x="499313" y="300685"/>
                  </a:lnTo>
                  <a:lnTo>
                    <a:pt x="502094" y="298653"/>
                  </a:lnTo>
                  <a:lnTo>
                    <a:pt x="504761" y="296506"/>
                  </a:lnTo>
                  <a:lnTo>
                    <a:pt x="517918" y="285559"/>
                  </a:lnTo>
                  <a:lnTo>
                    <a:pt x="528256" y="276720"/>
                  </a:lnTo>
                  <a:lnTo>
                    <a:pt x="533476" y="272465"/>
                  </a:lnTo>
                  <a:lnTo>
                    <a:pt x="538226" y="267652"/>
                  </a:lnTo>
                  <a:lnTo>
                    <a:pt x="543077" y="263029"/>
                  </a:lnTo>
                  <a:lnTo>
                    <a:pt x="557377" y="249199"/>
                  </a:lnTo>
                  <a:lnTo>
                    <a:pt x="583387" y="220306"/>
                  </a:lnTo>
                  <a:lnTo>
                    <a:pt x="606094" y="190868"/>
                  </a:lnTo>
                  <a:lnTo>
                    <a:pt x="609841" y="186131"/>
                  </a:lnTo>
                  <a:lnTo>
                    <a:pt x="612952" y="181000"/>
                  </a:lnTo>
                  <a:lnTo>
                    <a:pt x="616204" y="176149"/>
                  </a:lnTo>
                  <a:lnTo>
                    <a:pt x="619429" y="171234"/>
                  </a:lnTo>
                  <a:lnTo>
                    <a:pt x="625767" y="161683"/>
                  </a:lnTo>
                  <a:lnTo>
                    <a:pt x="628802" y="156921"/>
                  </a:lnTo>
                  <a:lnTo>
                    <a:pt x="630326" y="154584"/>
                  </a:lnTo>
                  <a:lnTo>
                    <a:pt x="633069" y="149745"/>
                  </a:lnTo>
                  <a:lnTo>
                    <a:pt x="634441" y="147370"/>
                  </a:lnTo>
                  <a:lnTo>
                    <a:pt x="637108" y="142570"/>
                  </a:lnTo>
                  <a:lnTo>
                    <a:pt x="639737" y="137909"/>
                  </a:lnTo>
                  <a:lnTo>
                    <a:pt x="644817" y="128701"/>
                  </a:lnTo>
                  <a:lnTo>
                    <a:pt x="647331" y="124180"/>
                  </a:lnTo>
                  <a:lnTo>
                    <a:pt x="664565" y="87668"/>
                  </a:lnTo>
                  <a:lnTo>
                    <a:pt x="678802" y="49339"/>
                  </a:lnTo>
                  <a:lnTo>
                    <a:pt x="690270" y="6527"/>
                  </a:lnTo>
                  <a:lnTo>
                    <a:pt x="691159" y="2222"/>
                  </a:lnTo>
                  <a:close/>
                </a:path>
                <a:path w="788034" h="842645">
                  <a:moveTo>
                    <a:pt x="788009" y="803922"/>
                  </a:moveTo>
                  <a:lnTo>
                    <a:pt x="716127" y="803922"/>
                  </a:lnTo>
                  <a:lnTo>
                    <a:pt x="716127" y="248932"/>
                  </a:lnTo>
                  <a:lnTo>
                    <a:pt x="592874" y="248932"/>
                  </a:lnTo>
                  <a:lnTo>
                    <a:pt x="592874" y="803922"/>
                  </a:lnTo>
                  <a:lnTo>
                    <a:pt x="546671" y="803922"/>
                  </a:lnTo>
                  <a:lnTo>
                    <a:pt x="546671" y="376097"/>
                  </a:lnTo>
                  <a:lnTo>
                    <a:pt x="423405" y="376097"/>
                  </a:lnTo>
                  <a:lnTo>
                    <a:pt x="423405" y="803922"/>
                  </a:lnTo>
                  <a:lnTo>
                    <a:pt x="373341" y="803922"/>
                  </a:lnTo>
                  <a:lnTo>
                    <a:pt x="373341" y="464527"/>
                  </a:lnTo>
                  <a:lnTo>
                    <a:pt x="250088" y="464527"/>
                  </a:lnTo>
                  <a:lnTo>
                    <a:pt x="250088" y="803922"/>
                  </a:lnTo>
                  <a:lnTo>
                    <a:pt x="200025" y="803922"/>
                  </a:lnTo>
                  <a:lnTo>
                    <a:pt x="200025" y="558215"/>
                  </a:lnTo>
                  <a:lnTo>
                    <a:pt x="76758" y="558215"/>
                  </a:lnTo>
                  <a:lnTo>
                    <a:pt x="76758" y="803922"/>
                  </a:lnTo>
                  <a:lnTo>
                    <a:pt x="4851" y="803922"/>
                  </a:lnTo>
                  <a:lnTo>
                    <a:pt x="4851" y="842378"/>
                  </a:lnTo>
                  <a:lnTo>
                    <a:pt x="788009" y="842378"/>
                  </a:lnTo>
                  <a:lnTo>
                    <a:pt x="788009" y="803922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12757" y="6176431"/>
              <a:ext cx="789940" cy="49530"/>
            </a:xfrm>
            <a:custGeom>
              <a:avLst/>
              <a:gdLst/>
              <a:ahLst/>
              <a:cxnLst/>
              <a:rect l="l" t="t" r="r" b="b"/>
              <a:pathLst>
                <a:path w="789940" h="49529">
                  <a:moveTo>
                    <a:pt x="5557" y="49450"/>
                  </a:moveTo>
                  <a:lnTo>
                    <a:pt x="2556" y="49450"/>
                  </a:lnTo>
                  <a:lnTo>
                    <a:pt x="148" y="47046"/>
                  </a:lnTo>
                  <a:lnTo>
                    <a:pt x="111" y="44013"/>
                  </a:lnTo>
                  <a:lnTo>
                    <a:pt x="0" y="2478"/>
                  </a:lnTo>
                  <a:lnTo>
                    <a:pt x="2482" y="0"/>
                  </a:lnTo>
                  <a:lnTo>
                    <a:pt x="789085" y="4919"/>
                  </a:lnTo>
                  <a:lnTo>
                    <a:pt x="789345" y="5178"/>
                  </a:lnTo>
                  <a:lnTo>
                    <a:pt x="789339" y="5547"/>
                  </a:lnTo>
                  <a:lnTo>
                    <a:pt x="788122" y="5547"/>
                  </a:lnTo>
                  <a:lnTo>
                    <a:pt x="11114" y="5547"/>
                  </a:lnTo>
                  <a:lnTo>
                    <a:pt x="5557" y="11095"/>
                  </a:lnTo>
                  <a:lnTo>
                    <a:pt x="11104" y="11095"/>
                  </a:lnTo>
                  <a:lnTo>
                    <a:pt x="11051" y="38539"/>
                  </a:lnTo>
                  <a:lnTo>
                    <a:pt x="5557" y="38539"/>
                  </a:lnTo>
                  <a:lnTo>
                    <a:pt x="11040" y="44013"/>
                  </a:lnTo>
                  <a:lnTo>
                    <a:pt x="788707" y="44013"/>
                  </a:lnTo>
                  <a:lnTo>
                    <a:pt x="5557" y="49450"/>
                  </a:lnTo>
                  <a:close/>
                </a:path>
                <a:path w="789940" h="49529">
                  <a:moveTo>
                    <a:pt x="788132" y="6184"/>
                  </a:moveTo>
                  <a:lnTo>
                    <a:pt x="788122" y="5547"/>
                  </a:lnTo>
                  <a:lnTo>
                    <a:pt x="788715" y="6176"/>
                  </a:lnTo>
                  <a:lnTo>
                    <a:pt x="788132" y="6184"/>
                  </a:lnTo>
                  <a:close/>
                </a:path>
                <a:path w="789940" h="49529">
                  <a:moveTo>
                    <a:pt x="788715" y="44013"/>
                  </a:moveTo>
                  <a:lnTo>
                    <a:pt x="788132" y="6184"/>
                  </a:lnTo>
                  <a:lnTo>
                    <a:pt x="788715" y="6176"/>
                  </a:lnTo>
                  <a:lnTo>
                    <a:pt x="788122" y="5547"/>
                  </a:lnTo>
                  <a:lnTo>
                    <a:pt x="789339" y="5547"/>
                  </a:lnTo>
                  <a:lnTo>
                    <a:pt x="788715" y="44013"/>
                  </a:lnTo>
                  <a:close/>
                </a:path>
                <a:path w="789940" h="49529">
                  <a:moveTo>
                    <a:pt x="5557" y="11095"/>
                  </a:moveTo>
                  <a:lnTo>
                    <a:pt x="11114" y="5547"/>
                  </a:lnTo>
                  <a:lnTo>
                    <a:pt x="11104" y="11082"/>
                  </a:lnTo>
                  <a:lnTo>
                    <a:pt x="5557" y="11095"/>
                  </a:lnTo>
                  <a:close/>
                </a:path>
                <a:path w="789940" h="49529">
                  <a:moveTo>
                    <a:pt x="11104" y="11082"/>
                  </a:moveTo>
                  <a:lnTo>
                    <a:pt x="11114" y="5547"/>
                  </a:lnTo>
                  <a:lnTo>
                    <a:pt x="788122" y="5547"/>
                  </a:lnTo>
                  <a:lnTo>
                    <a:pt x="788132" y="6184"/>
                  </a:lnTo>
                  <a:lnTo>
                    <a:pt x="11104" y="11082"/>
                  </a:lnTo>
                  <a:close/>
                </a:path>
                <a:path w="789940" h="49529">
                  <a:moveTo>
                    <a:pt x="11104" y="11095"/>
                  </a:moveTo>
                  <a:lnTo>
                    <a:pt x="5557" y="11095"/>
                  </a:lnTo>
                  <a:lnTo>
                    <a:pt x="11104" y="11082"/>
                  </a:lnTo>
                  <a:close/>
                </a:path>
                <a:path w="789940" h="49529">
                  <a:moveTo>
                    <a:pt x="11040" y="44013"/>
                  </a:moveTo>
                  <a:lnTo>
                    <a:pt x="5557" y="38539"/>
                  </a:lnTo>
                  <a:lnTo>
                    <a:pt x="11051" y="38552"/>
                  </a:lnTo>
                  <a:lnTo>
                    <a:pt x="11040" y="44013"/>
                  </a:lnTo>
                  <a:close/>
                </a:path>
                <a:path w="789940" h="49529">
                  <a:moveTo>
                    <a:pt x="11051" y="38552"/>
                  </a:moveTo>
                  <a:lnTo>
                    <a:pt x="5557" y="38539"/>
                  </a:lnTo>
                  <a:lnTo>
                    <a:pt x="11051" y="38539"/>
                  </a:lnTo>
                  <a:close/>
                </a:path>
                <a:path w="789940" h="49529">
                  <a:moveTo>
                    <a:pt x="788707" y="44013"/>
                  </a:moveTo>
                  <a:lnTo>
                    <a:pt x="11040" y="44013"/>
                  </a:lnTo>
                  <a:lnTo>
                    <a:pt x="11051" y="38552"/>
                  </a:lnTo>
                  <a:lnTo>
                    <a:pt x="788715" y="440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9045081" y="3065562"/>
            <a:ext cx="1062014" cy="627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1572935" y="5663004"/>
            <a:ext cx="581025" cy="826135"/>
            <a:chOff x="9687490" y="5800776"/>
            <a:chExt cx="581025" cy="826135"/>
          </a:xfrm>
        </p:grpSpPr>
        <p:sp>
          <p:nvSpPr>
            <p:cNvPr id="17" name="object 17"/>
            <p:cNvSpPr/>
            <p:nvPr/>
          </p:nvSpPr>
          <p:spPr>
            <a:xfrm>
              <a:off x="9954034" y="5800776"/>
              <a:ext cx="314960" cy="292735"/>
            </a:xfrm>
            <a:custGeom>
              <a:avLst/>
              <a:gdLst/>
              <a:ahLst/>
              <a:cxnLst/>
              <a:rect l="l" t="t" r="r" b="b"/>
              <a:pathLst>
                <a:path w="314959" h="292735">
                  <a:moveTo>
                    <a:pt x="0" y="192351"/>
                  </a:moveTo>
                  <a:lnTo>
                    <a:pt x="78414" y="149326"/>
                  </a:lnTo>
                  <a:lnTo>
                    <a:pt x="20541" y="103060"/>
                  </a:lnTo>
                  <a:lnTo>
                    <a:pt x="85631" y="88076"/>
                  </a:lnTo>
                  <a:lnTo>
                    <a:pt x="60940" y="0"/>
                  </a:lnTo>
                  <a:lnTo>
                    <a:pt x="125281" y="55625"/>
                  </a:lnTo>
                  <a:lnTo>
                    <a:pt x="168002" y="55625"/>
                  </a:lnTo>
                  <a:lnTo>
                    <a:pt x="183536" y="86507"/>
                  </a:lnTo>
                  <a:lnTo>
                    <a:pt x="224480" y="86507"/>
                  </a:lnTo>
                  <a:lnTo>
                    <a:pt x="221758" y="95789"/>
                  </a:lnTo>
                  <a:lnTo>
                    <a:pt x="314447" y="95789"/>
                  </a:lnTo>
                  <a:lnTo>
                    <a:pt x="314447" y="97262"/>
                  </a:lnTo>
                  <a:lnTo>
                    <a:pt x="214679" y="158601"/>
                  </a:lnTo>
                  <a:lnTo>
                    <a:pt x="232194" y="187773"/>
                  </a:lnTo>
                  <a:lnTo>
                    <a:pt x="73321" y="187773"/>
                  </a:lnTo>
                  <a:lnTo>
                    <a:pt x="0" y="192351"/>
                  </a:lnTo>
                  <a:close/>
                </a:path>
                <a:path w="314959" h="292735">
                  <a:moveTo>
                    <a:pt x="168002" y="55625"/>
                  </a:moveTo>
                  <a:lnTo>
                    <a:pt x="125281" y="55625"/>
                  </a:lnTo>
                  <a:lnTo>
                    <a:pt x="146643" y="13160"/>
                  </a:lnTo>
                  <a:lnTo>
                    <a:pt x="168002" y="55625"/>
                  </a:lnTo>
                  <a:close/>
                </a:path>
                <a:path w="314959" h="292735">
                  <a:moveTo>
                    <a:pt x="224480" y="86507"/>
                  </a:moveTo>
                  <a:lnTo>
                    <a:pt x="183536" y="86507"/>
                  </a:lnTo>
                  <a:lnTo>
                    <a:pt x="237380" y="42522"/>
                  </a:lnTo>
                  <a:lnTo>
                    <a:pt x="224480" y="86507"/>
                  </a:lnTo>
                  <a:close/>
                </a:path>
                <a:path w="314959" h="292735">
                  <a:moveTo>
                    <a:pt x="314447" y="95789"/>
                  </a:moveTo>
                  <a:lnTo>
                    <a:pt x="221758" y="95789"/>
                  </a:lnTo>
                  <a:lnTo>
                    <a:pt x="314447" y="95186"/>
                  </a:lnTo>
                  <a:lnTo>
                    <a:pt x="314447" y="95789"/>
                  </a:lnTo>
                  <a:close/>
                </a:path>
                <a:path w="314959" h="292735">
                  <a:moveTo>
                    <a:pt x="68702" y="248518"/>
                  </a:moveTo>
                  <a:lnTo>
                    <a:pt x="73321" y="187773"/>
                  </a:lnTo>
                  <a:lnTo>
                    <a:pt x="232194" y="187773"/>
                  </a:lnTo>
                  <a:lnTo>
                    <a:pt x="235380" y="193079"/>
                  </a:lnTo>
                  <a:lnTo>
                    <a:pt x="214889" y="193079"/>
                  </a:lnTo>
                  <a:lnTo>
                    <a:pt x="219264" y="209436"/>
                  </a:lnTo>
                  <a:lnTo>
                    <a:pt x="148820" y="209436"/>
                  </a:lnTo>
                  <a:lnTo>
                    <a:pt x="144575" y="222197"/>
                  </a:lnTo>
                  <a:lnTo>
                    <a:pt x="119726" y="222197"/>
                  </a:lnTo>
                  <a:lnTo>
                    <a:pt x="68702" y="248518"/>
                  </a:lnTo>
                  <a:close/>
                </a:path>
                <a:path w="314959" h="292735">
                  <a:moveTo>
                    <a:pt x="236970" y="195728"/>
                  </a:moveTo>
                  <a:lnTo>
                    <a:pt x="214889" y="193079"/>
                  </a:lnTo>
                  <a:lnTo>
                    <a:pt x="235380" y="193079"/>
                  </a:lnTo>
                  <a:lnTo>
                    <a:pt x="236970" y="195728"/>
                  </a:lnTo>
                  <a:close/>
                </a:path>
                <a:path w="314959" h="292735">
                  <a:moveTo>
                    <a:pt x="241504" y="292580"/>
                  </a:moveTo>
                  <a:lnTo>
                    <a:pt x="148820" y="209436"/>
                  </a:lnTo>
                  <a:lnTo>
                    <a:pt x="219264" y="209436"/>
                  </a:lnTo>
                  <a:lnTo>
                    <a:pt x="241504" y="292580"/>
                  </a:lnTo>
                  <a:close/>
                </a:path>
                <a:path w="314959" h="292735">
                  <a:moveTo>
                    <a:pt x="122845" y="287519"/>
                  </a:moveTo>
                  <a:lnTo>
                    <a:pt x="119726" y="222197"/>
                  </a:lnTo>
                  <a:lnTo>
                    <a:pt x="144575" y="222197"/>
                  </a:lnTo>
                  <a:lnTo>
                    <a:pt x="122845" y="287519"/>
                  </a:lnTo>
                  <a:close/>
                </a:path>
              </a:pathLst>
            </a:custGeom>
            <a:solidFill>
              <a:srgbClr val="F7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13107" y="5874677"/>
              <a:ext cx="261389" cy="276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87490" y="6081207"/>
              <a:ext cx="556260" cy="545465"/>
            </a:xfrm>
            <a:custGeom>
              <a:avLst/>
              <a:gdLst/>
              <a:ahLst/>
              <a:cxnLst/>
              <a:rect l="l" t="t" r="r" b="b"/>
              <a:pathLst>
                <a:path w="556259" h="545465">
                  <a:moveTo>
                    <a:pt x="277894" y="545335"/>
                  </a:moveTo>
                  <a:lnTo>
                    <a:pt x="237119" y="542384"/>
                  </a:lnTo>
                  <a:lnTo>
                    <a:pt x="197226" y="533594"/>
                  </a:lnTo>
                  <a:lnTo>
                    <a:pt x="159079" y="519156"/>
                  </a:lnTo>
                  <a:lnTo>
                    <a:pt x="123504" y="499382"/>
                  </a:lnTo>
                  <a:lnTo>
                    <a:pt x="91271" y="474701"/>
                  </a:lnTo>
                  <a:lnTo>
                    <a:pt x="63079" y="445646"/>
                  </a:lnTo>
                  <a:lnTo>
                    <a:pt x="39536" y="412846"/>
                  </a:lnTo>
                  <a:lnTo>
                    <a:pt x="21153" y="377012"/>
                  </a:lnTo>
                  <a:lnTo>
                    <a:pt x="8327" y="338920"/>
                  </a:lnTo>
                  <a:lnTo>
                    <a:pt x="1338" y="299393"/>
                  </a:lnTo>
                  <a:lnTo>
                    <a:pt x="0" y="272667"/>
                  </a:lnTo>
                  <a:lnTo>
                    <a:pt x="83" y="265974"/>
                  </a:lnTo>
                  <a:lnTo>
                    <a:pt x="4090" y="226053"/>
                  </a:lnTo>
                  <a:lnTo>
                    <a:pt x="14026" y="187134"/>
                  </a:lnTo>
                  <a:lnTo>
                    <a:pt x="29671" y="150074"/>
                  </a:lnTo>
                  <a:lnTo>
                    <a:pt x="50693" y="115661"/>
                  </a:lnTo>
                  <a:lnTo>
                    <a:pt x="76628" y="84653"/>
                  </a:lnTo>
                  <a:lnTo>
                    <a:pt x="106926" y="57709"/>
                  </a:lnTo>
                  <a:lnTo>
                    <a:pt x="140918" y="35423"/>
                  </a:lnTo>
                  <a:lnTo>
                    <a:pt x="177883" y="18269"/>
                  </a:lnTo>
                  <a:lnTo>
                    <a:pt x="217005" y="6625"/>
                  </a:lnTo>
                  <a:lnTo>
                    <a:pt x="257453" y="738"/>
                  </a:lnTo>
                  <a:lnTo>
                    <a:pt x="277894" y="0"/>
                  </a:lnTo>
                  <a:lnTo>
                    <a:pt x="284716" y="82"/>
                  </a:lnTo>
                  <a:lnTo>
                    <a:pt x="325402" y="4013"/>
                  </a:lnTo>
                  <a:lnTo>
                    <a:pt x="365067" y="13762"/>
                  </a:lnTo>
                  <a:lnTo>
                    <a:pt x="402837" y="29113"/>
                  </a:lnTo>
                  <a:lnTo>
                    <a:pt x="437910" y="49739"/>
                  </a:lnTo>
                  <a:lnTo>
                    <a:pt x="469512" y="75187"/>
                  </a:lnTo>
                  <a:lnTo>
                    <a:pt x="496973" y="104915"/>
                  </a:lnTo>
                  <a:lnTo>
                    <a:pt x="519686" y="138268"/>
                  </a:lnTo>
                  <a:lnTo>
                    <a:pt x="537169" y="174537"/>
                  </a:lnTo>
                  <a:lnTo>
                    <a:pt x="549036" y="212923"/>
                  </a:lnTo>
                  <a:lnTo>
                    <a:pt x="555036" y="252610"/>
                  </a:lnTo>
                  <a:lnTo>
                    <a:pt x="555789" y="272667"/>
                  </a:lnTo>
                  <a:lnTo>
                    <a:pt x="555705" y="279361"/>
                  </a:lnTo>
                  <a:lnTo>
                    <a:pt x="551698" y="319281"/>
                  </a:lnTo>
                  <a:lnTo>
                    <a:pt x="541762" y="358200"/>
                  </a:lnTo>
                  <a:lnTo>
                    <a:pt x="526117" y="395260"/>
                  </a:lnTo>
                  <a:lnTo>
                    <a:pt x="505095" y="429673"/>
                  </a:lnTo>
                  <a:lnTo>
                    <a:pt x="479160" y="460681"/>
                  </a:lnTo>
                  <a:lnTo>
                    <a:pt x="448862" y="487625"/>
                  </a:lnTo>
                  <a:lnTo>
                    <a:pt x="414870" y="509911"/>
                  </a:lnTo>
                  <a:lnTo>
                    <a:pt x="377905" y="527065"/>
                  </a:lnTo>
                  <a:lnTo>
                    <a:pt x="338783" y="538709"/>
                  </a:lnTo>
                  <a:lnTo>
                    <a:pt x="298335" y="544596"/>
                  </a:lnTo>
                  <a:lnTo>
                    <a:pt x="277894" y="545335"/>
                  </a:lnTo>
                  <a:close/>
                </a:path>
              </a:pathLst>
            </a:custGeom>
            <a:solidFill>
              <a:srgbClr val="171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50794" y="6167612"/>
              <a:ext cx="123791" cy="172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39933" y="6154500"/>
              <a:ext cx="503555" cy="472440"/>
            </a:xfrm>
            <a:custGeom>
              <a:avLst/>
              <a:gdLst/>
              <a:ahLst/>
              <a:cxnLst/>
              <a:rect l="l" t="t" r="r" b="b"/>
              <a:pathLst>
                <a:path w="503554" h="472440">
                  <a:moveTo>
                    <a:pt x="225455" y="472045"/>
                  </a:moveTo>
                  <a:lnTo>
                    <a:pt x="171212" y="466853"/>
                  </a:lnTo>
                  <a:lnTo>
                    <a:pt x="120534" y="451938"/>
                  </a:lnTo>
                  <a:lnTo>
                    <a:pt x="74433" y="428294"/>
                  </a:lnTo>
                  <a:lnTo>
                    <a:pt x="33918" y="396916"/>
                  </a:lnTo>
                  <a:lnTo>
                    <a:pt x="0" y="358798"/>
                  </a:lnTo>
                  <a:lnTo>
                    <a:pt x="5706" y="358869"/>
                  </a:lnTo>
                  <a:lnTo>
                    <a:pt x="52070" y="356271"/>
                  </a:lnTo>
                  <a:lnTo>
                    <a:pt x="97591" y="348598"/>
                  </a:lnTo>
                  <a:lnTo>
                    <a:pt x="141824" y="336032"/>
                  </a:lnTo>
                  <a:lnTo>
                    <a:pt x="184326" y="318755"/>
                  </a:lnTo>
                  <a:lnTo>
                    <a:pt x="224652" y="296949"/>
                  </a:lnTo>
                  <a:lnTo>
                    <a:pt x="262357" y="270797"/>
                  </a:lnTo>
                  <a:lnTo>
                    <a:pt x="296997" y="240480"/>
                  </a:lnTo>
                  <a:lnTo>
                    <a:pt x="333587" y="199292"/>
                  </a:lnTo>
                  <a:lnTo>
                    <a:pt x="364000" y="153895"/>
                  </a:lnTo>
                  <a:lnTo>
                    <a:pt x="387918" y="105044"/>
                  </a:lnTo>
                  <a:lnTo>
                    <a:pt x="405023" y="53494"/>
                  </a:lnTo>
                  <a:lnTo>
                    <a:pt x="414996" y="0"/>
                  </a:lnTo>
                  <a:lnTo>
                    <a:pt x="445055" y="32293"/>
                  </a:lnTo>
                  <a:lnTo>
                    <a:pt x="469575" y="69016"/>
                  </a:lnTo>
                  <a:lnTo>
                    <a:pt x="487901" y="109531"/>
                  </a:lnTo>
                  <a:lnTo>
                    <a:pt x="499377" y="153198"/>
                  </a:lnTo>
                  <a:lnTo>
                    <a:pt x="503350" y="199378"/>
                  </a:lnTo>
                  <a:lnTo>
                    <a:pt x="498872" y="248390"/>
                  </a:lnTo>
                  <a:lnTo>
                    <a:pt x="485964" y="294520"/>
                  </a:lnTo>
                  <a:lnTo>
                    <a:pt x="465409" y="336998"/>
                  </a:lnTo>
                  <a:lnTo>
                    <a:pt x="437992" y="375054"/>
                  </a:lnTo>
                  <a:lnTo>
                    <a:pt x="404499" y="407917"/>
                  </a:lnTo>
                  <a:lnTo>
                    <a:pt x="365713" y="434818"/>
                  </a:lnTo>
                  <a:lnTo>
                    <a:pt x="322421" y="454987"/>
                  </a:lnTo>
                  <a:lnTo>
                    <a:pt x="275407" y="467652"/>
                  </a:lnTo>
                  <a:lnTo>
                    <a:pt x="225455" y="472045"/>
                  </a:lnTo>
                  <a:close/>
                </a:path>
              </a:pathLst>
            </a:custGeom>
            <a:solidFill>
              <a:srgbClr val="121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229835" y="3065562"/>
            <a:ext cx="2201600" cy="49115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770"/>
              </a:lnSpc>
              <a:spcBef>
                <a:spcPts val="229"/>
              </a:spcBef>
            </a:pPr>
            <a:r>
              <a:rPr sz="1550" dirty="0">
                <a:cs typeface="Arial"/>
              </a:rPr>
              <a:t>Восстановление/ </a:t>
            </a:r>
            <a:r>
              <a:rPr sz="1550" dirty="0" err="1">
                <a:cs typeface="Arial"/>
              </a:rPr>
              <a:t>рост</a:t>
            </a:r>
            <a:r>
              <a:rPr lang="ru-RU" sz="1550" dirty="0">
                <a:cs typeface="Arial"/>
              </a:rPr>
              <a:t> </a:t>
            </a:r>
            <a:r>
              <a:rPr sz="1550" dirty="0" err="1">
                <a:cs typeface="Arial"/>
              </a:rPr>
              <a:t>численности</a:t>
            </a:r>
            <a:r>
              <a:rPr sz="1550" dirty="0">
                <a:cs typeface="Arial"/>
              </a:rPr>
              <a:t>  популяции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191000" y="366400"/>
            <a:ext cx="842131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Times New Roman"/>
                <a:cs typeface="Times New Roman"/>
              </a:rPr>
              <a:t>ДО ПРИНЯТИЯ ФЗ № 498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246600" y="9237381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0</a:t>
            </a:r>
            <a:r>
              <a:rPr sz="3400" spc="-5" dirty="0">
                <a:latin typeface="Eras Medium ITC"/>
                <a:cs typeface="Eras Medium ITC"/>
              </a:rPr>
              <a:t>5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56367" y="2080907"/>
            <a:ext cx="6214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cs typeface="Arial"/>
              </a:rPr>
              <a:t>МБИ характеризуется цикличностью</a:t>
            </a:r>
            <a:endParaRPr sz="2400" dirty="0"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26510" y="3065562"/>
            <a:ext cx="1387475" cy="49115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770"/>
              </a:lnSpc>
              <a:spcBef>
                <a:spcPts val="229"/>
              </a:spcBef>
            </a:pPr>
            <a:r>
              <a:rPr sz="1550" dirty="0">
                <a:cs typeface="Arial"/>
              </a:rPr>
              <a:t>Массовое  уничтожение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733717" y="5501664"/>
            <a:ext cx="1699260" cy="72199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770"/>
              </a:lnSpc>
              <a:spcBef>
                <a:spcPts val="229"/>
              </a:spcBef>
            </a:pPr>
            <a:r>
              <a:rPr sz="1550" dirty="0">
                <a:cs typeface="Arial"/>
              </a:rPr>
              <a:t>Незначительное  снижение  численности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870058" y="6660705"/>
            <a:ext cx="1958339" cy="49115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770"/>
              </a:lnSpc>
              <a:spcBef>
                <a:spcPts val="229"/>
              </a:spcBef>
            </a:pPr>
            <a:r>
              <a:rPr sz="1550" dirty="0">
                <a:cs typeface="Arial"/>
              </a:rPr>
              <a:t>Демографический  взрыв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391796" y="7912153"/>
            <a:ext cx="2677160" cy="934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14"/>
              </a:lnSpc>
              <a:spcBef>
                <a:spcPts val="95"/>
              </a:spcBef>
            </a:pPr>
            <a:r>
              <a:rPr sz="1550" dirty="0">
                <a:cs typeface="Arial Black"/>
              </a:rPr>
              <a:t>Миграции</a:t>
            </a:r>
          </a:p>
          <a:p>
            <a:pPr marL="497840" marR="490220" algn="ctr">
              <a:lnSpc>
                <a:spcPts val="1770"/>
              </a:lnSpc>
              <a:spcBef>
                <a:spcPts val="85"/>
              </a:spcBef>
            </a:pPr>
            <a:r>
              <a:rPr sz="1550" dirty="0">
                <a:cs typeface="Arial Black"/>
              </a:rPr>
              <a:t>с сопредельных  территорий</a:t>
            </a:r>
          </a:p>
          <a:p>
            <a:pPr algn="ctr">
              <a:lnSpc>
                <a:spcPts val="1720"/>
              </a:lnSpc>
            </a:pPr>
            <a:r>
              <a:rPr sz="1550" dirty="0">
                <a:cs typeface="Arial Black"/>
              </a:rPr>
              <a:t>(особенно из зон риска*)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784295" y="8018516"/>
            <a:ext cx="1477645" cy="72199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algn="ctr">
              <a:lnSpc>
                <a:spcPts val="1770"/>
              </a:lnSpc>
              <a:spcBef>
                <a:spcPts val="229"/>
              </a:spcBef>
            </a:pPr>
            <a:r>
              <a:rPr sz="1550" dirty="0">
                <a:cs typeface="Arial Black"/>
              </a:rPr>
              <a:t>Вновь  выброшенные  животные</a:t>
            </a:r>
          </a:p>
        </p:txBody>
      </p:sp>
      <p:sp>
        <p:nvSpPr>
          <p:cNvPr id="31" name="object 31"/>
          <p:cNvSpPr/>
          <p:nvPr/>
        </p:nvSpPr>
        <p:spPr>
          <a:xfrm>
            <a:off x="9139153" y="2134067"/>
            <a:ext cx="9525" cy="6353175"/>
          </a:xfrm>
          <a:custGeom>
            <a:avLst/>
            <a:gdLst/>
            <a:ahLst/>
            <a:cxnLst/>
            <a:rect l="l" t="t" r="r" b="b"/>
            <a:pathLst>
              <a:path w="9525" h="6353175">
                <a:moveTo>
                  <a:pt x="9524" y="6353174"/>
                </a:moveTo>
                <a:lnTo>
                  <a:pt x="0" y="6353174"/>
                </a:lnTo>
                <a:lnTo>
                  <a:pt x="0" y="0"/>
                </a:lnTo>
                <a:lnTo>
                  <a:pt x="9524" y="0"/>
                </a:lnTo>
                <a:lnTo>
                  <a:pt x="9524" y="6353174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C683F2-61AE-4A08-B0A8-004DB158CEA6}"/>
              </a:ext>
            </a:extLst>
          </p:cNvPr>
          <p:cNvSpPr/>
          <p:nvPr/>
        </p:nvSpPr>
        <p:spPr>
          <a:xfrm>
            <a:off x="14084106" y="6375575"/>
            <a:ext cx="1552575" cy="127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EE9379B4-1394-4EEB-8B7D-233F833FD46E}"/>
              </a:ext>
            </a:extLst>
          </p:cNvPr>
          <p:cNvCxnSpPr>
            <a:cxnSpLocks/>
          </p:cNvCxnSpPr>
          <p:nvPr/>
        </p:nvCxnSpPr>
        <p:spPr>
          <a:xfrm flipV="1">
            <a:off x="11340361" y="7248896"/>
            <a:ext cx="394439" cy="566332"/>
          </a:xfrm>
          <a:prstGeom prst="straightConnector1">
            <a:avLst/>
          </a:prstGeom>
          <a:ln w="12700">
            <a:solidFill>
              <a:srgbClr val="4FA8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B05757AE-DFD3-4DA7-A5D9-155D208D4D0D}"/>
              </a:ext>
            </a:extLst>
          </p:cNvPr>
          <p:cNvCxnSpPr>
            <a:cxnSpLocks/>
          </p:cNvCxnSpPr>
          <p:nvPr/>
        </p:nvCxnSpPr>
        <p:spPr>
          <a:xfrm flipH="1" flipV="1">
            <a:off x="12666406" y="7248896"/>
            <a:ext cx="416304" cy="663257"/>
          </a:xfrm>
          <a:prstGeom prst="straightConnector1">
            <a:avLst/>
          </a:prstGeom>
          <a:ln w="12700">
            <a:solidFill>
              <a:srgbClr val="4FA8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886" y="2647951"/>
            <a:ext cx="2000249" cy="188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34424" y="2628900"/>
            <a:ext cx="5582285" cy="883575"/>
          </a:xfrm>
          <a:prstGeom prst="rect">
            <a:avLst/>
          </a:prstGeom>
          <a:solidFill>
            <a:srgbClr val="F1B045"/>
          </a:solidFill>
        </p:spPr>
        <p:txBody>
          <a:bodyPr vert="horz" wrap="square" lIns="0" tIns="36830" rIns="0" bIns="0" rtlCol="0">
            <a:spAutoFit/>
          </a:bodyPr>
          <a:lstStyle/>
          <a:p>
            <a:pPr marL="271780" marR="1132840">
              <a:lnSpc>
                <a:spcPts val="2150"/>
              </a:lnSpc>
              <a:spcBef>
                <a:spcPts val="290"/>
              </a:spcBef>
            </a:pPr>
            <a:r>
              <a:rPr sz="1800" b="1" dirty="0">
                <a:solidFill>
                  <a:srgbClr val="FFFFFF"/>
                </a:solidFill>
                <a:cs typeface="Arial"/>
              </a:rPr>
              <a:t>Г. КАРАЧИ (СТОЛИЦА ПАКИСТАНА)  С НАСЕЛЕНИЕМ 14,9 МЛН ЧЕЛ</a:t>
            </a:r>
            <a:r>
              <a:rPr lang="ru-RU" sz="1800" b="1" dirty="0">
                <a:solidFill>
                  <a:srgbClr val="FFFFFF"/>
                </a:solidFill>
                <a:cs typeface="Arial"/>
              </a:rPr>
              <a:t> до принятия ОСВВ</a:t>
            </a:r>
            <a:endParaRPr sz="18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3939" y="3748813"/>
            <a:ext cx="5541645" cy="7850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1550" dirty="0">
                <a:solidFill>
                  <a:srgbClr val="040707"/>
                </a:solidFill>
                <a:cs typeface="Arial Black"/>
              </a:rPr>
              <a:t>Власти города </a:t>
            </a:r>
            <a:r>
              <a:rPr sz="1550" dirty="0" err="1">
                <a:solidFill>
                  <a:srgbClr val="040707"/>
                </a:solidFill>
                <a:cs typeface="Arial Black"/>
              </a:rPr>
              <a:t>ежегодно</a:t>
            </a:r>
            <a:r>
              <a:rPr sz="1550" dirty="0">
                <a:solidFill>
                  <a:srgbClr val="040707"/>
                </a:solidFill>
                <a:cs typeface="Arial Black"/>
              </a:rPr>
              <a:t> </a:t>
            </a:r>
            <a:r>
              <a:rPr sz="1550" dirty="0" err="1">
                <a:solidFill>
                  <a:srgbClr val="040707"/>
                </a:solidFill>
                <a:cs typeface="Arial Black"/>
              </a:rPr>
              <a:t>фиксир</a:t>
            </a:r>
            <a:r>
              <a:rPr lang="ru-RU" sz="1550" dirty="0" err="1">
                <a:solidFill>
                  <a:srgbClr val="040707"/>
                </a:solidFill>
                <a:cs typeface="Arial Black"/>
              </a:rPr>
              <a:t>овали</a:t>
            </a:r>
            <a:r>
              <a:rPr sz="1550" dirty="0">
                <a:solidFill>
                  <a:srgbClr val="040707"/>
                </a:solidFill>
                <a:cs typeface="Arial Black"/>
              </a:rPr>
              <a:t> до 6 тыс. укусов  собак, а также гибель людей от гидрофобии после  укуса бешеных животных</a:t>
            </a:r>
            <a:endParaRPr sz="1550" dirty="0"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886" y="5123080"/>
            <a:ext cx="2000249" cy="1885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886" y="7894528"/>
            <a:ext cx="2000249" cy="1885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52359" y="0"/>
            <a:ext cx="6835640" cy="10286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34424" y="5123080"/>
            <a:ext cx="5582285" cy="341119"/>
          </a:xfrm>
          <a:prstGeom prst="rect">
            <a:avLst/>
          </a:prstGeom>
          <a:solidFill>
            <a:srgbClr val="F1B045"/>
          </a:solidFill>
        </p:spPr>
        <p:txBody>
          <a:bodyPr vert="horz" wrap="square" lIns="0" tIns="6350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500"/>
              </a:spcBef>
            </a:pPr>
            <a:r>
              <a:rPr sz="1800" b="1" dirty="0">
                <a:solidFill>
                  <a:srgbClr val="FFFFFF"/>
                </a:solidFill>
                <a:cs typeface="Arial"/>
              </a:rPr>
              <a:t>ДО 2018 ГОДА</a:t>
            </a:r>
            <a:endParaRPr sz="1800"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3939" y="5602154"/>
            <a:ext cx="6224905" cy="1558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1550" dirty="0">
                <a:solidFill>
                  <a:srgbClr val="040707"/>
                </a:solidFill>
                <a:cs typeface="Arial Black"/>
              </a:rPr>
              <a:t>Власти г. Карачи боролись с бешенством путем массового  уничтожения БС через массовые отстрелы и отравления  стрихнином.</a:t>
            </a:r>
            <a:endParaRPr sz="1550" dirty="0"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550" b="1" dirty="0" err="1">
                <a:solidFill>
                  <a:srgbClr val="040707"/>
                </a:solidFill>
                <a:cs typeface="Arial"/>
              </a:rPr>
              <a:t>Результат</a:t>
            </a:r>
            <a:r>
              <a:rPr sz="1550" b="1" dirty="0">
                <a:solidFill>
                  <a:srgbClr val="040707"/>
                </a:solidFill>
                <a:cs typeface="Arial"/>
              </a:rPr>
              <a:t>:</a:t>
            </a:r>
            <a:endParaRPr lang="ru-RU" sz="1550" b="1" dirty="0"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55"/>
              </a:spcBef>
              <a:buFont typeface="Arial" panose="020B0604020202020204" pitchFamily="34" charset="0"/>
              <a:buChar char="•"/>
            </a:pPr>
            <a:r>
              <a:rPr sz="1550" dirty="0" err="1">
                <a:solidFill>
                  <a:srgbClr val="040707"/>
                </a:solidFill>
                <a:cs typeface="Arial Black"/>
              </a:rPr>
              <a:t>отсутствие</a:t>
            </a:r>
            <a:r>
              <a:rPr sz="1550" dirty="0">
                <a:solidFill>
                  <a:srgbClr val="040707"/>
                </a:solidFill>
                <a:cs typeface="Arial Black"/>
              </a:rPr>
              <a:t> снижения укусов </a:t>
            </a:r>
            <a:r>
              <a:rPr sz="1550" dirty="0" err="1">
                <a:solidFill>
                  <a:srgbClr val="040707"/>
                </a:solidFill>
                <a:cs typeface="Arial Black"/>
              </a:rPr>
              <a:t>БС</a:t>
            </a:r>
            <a:r>
              <a:rPr sz="1550" dirty="0">
                <a:solidFill>
                  <a:srgbClr val="040707"/>
                </a:solidFill>
                <a:cs typeface="Arial Black"/>
              </a:rPr>
              <a:t> </a:t>
            </a:r>
            <a:r>
              <a:rPr sz="1550" dirty="0" err="1">
                <a:solidFill>
                  <a:srgbClr val="040707"/>
                </a:solidFill>
                <a:cs typeface="Arial Black"/>
              </a:rPr>
              <a:t>людей</a:t>
            </a:r>
            <a:endParaRPr lang="ru-RU" sz="1550" dirty="0">
              <a:cs typeface="Arial Black"/>
            </a:endParaRPr>
          </a:p>
          <a:p>
            <a:pPr marL="298450" indent="-285750">
              <a:lnSpc>
                <a:spcPct val="100000"/>
              </a:lnSpc>
              <a:spcBef>
                <a:spcPts val="155"/>
              </a:spcBef>
              <a:buFont typeface="Arial" panose="020B0604020202020204" pitchFamily="34" charset="0"/>
              <a:buChar char="•"/>
            </a:pPr>
            <a:r>
              <a:rPr sz="1550" dirty="0" err="1">
                <a:solidFill>
                  <a:srgbClr val="040707"/>
                </a:solidFill>
                <a:cs typeface="Arial Black"/>
              </a:rPr>
              <a:t>гибель</a:t>
            </a:r>
            <a:r>
              <a:rPr sz="1550" dirty="0">
                <a:solidFill>
                  <a:srgbClr val="040707"/>
                </a:solidFill>
                <a:cs typeface="Arial Black"/>
              </a:rPr>
              <a:t> 91 человека (большая часть из которых - дети) от  гидрофобии в 2009-2016 гг.</a:t>
            </a:r>
            <a:endParaRPr sz="1550" dirty="0"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59190" y="7894528"/>
            <a:ext cx="5582285" cy="342400"/>
          </a:xfrm>
          <a:prstGeom prst="rect">
            <a:avLst/>
          </a:prstGeom>
          <a:solidFill>
            <a:srgbClr val="F1B045"/>
          </a:solidFill>
        </p:spPr>
        <p:txBody>
          <a:bodyPr vert="horz" wrap="square" lIns="0" tIns="64769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509"/>
              </a:spcBef>
            </a:pPr>
            <a:r>
              <a:rPr sz="1800" b="1" dirty="0">
                <a:solidFill>
                  <a:srgbClr val="FFFFFF"/>
                </a:solidFill>
                <a:cs typeface="Arial"/>
              </a:rPr>
              <a:t>ОСВВ</a:t>
            </a:r>
            <a:endParaRPr sz="1800"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3939" y="8374965"/>
            <a:ext cx="6745605" cy="7850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1550" dirty="0">
                <a:solidFill>
                  <a:srgbClr val="040707"/>
                </a:solidFill>
                <a:cs typeface="Arial Black"/>
              </a:rPr>
              <a:t>В начале 2018 года при содействии ВОЗ власти города Карачи  прекращают массовое уничтожение БС и начинают массовую  вакцинацию и стерилизацию безнадзорных собак по методике,  известной в России как ОСВВ</a:t>
            </a:r>
            <a:endParaRPr sz="1550"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498" y="83881"/>
            <a:ext cx="11058525" cy="2700932"/>
          </a:xfrm>
          <a:prstGeom prst="rect">
            <a:avLst/>
          </a:prstGeom>
          <a:solidFill>
            <a:srgbClr val="4FA8DE"/>
          </a:solidFill>
        </p:spPr>
        <p:txBody>
          <a:bodyPr vert="horz" wrap="square" lIns="0" tIns="296545" rIns="0" bIns="0" rtlCol="0">
            <a:spAutoFit/>
          </a:bodyPr>
          <a:lstStyle/>
          <a:p>
            <a:pPr marL="2628265" marR="2623185" algn="ctr">
              <a:lnSpc>
                <a:spcPct val="107600"/>
              </a:lnSpc>
              <a:spcBef>
                <a:spcPts val="1075"/>
              </a:spcBef>
            </a:pPr>
            <a:r>
              <a:rPr lang="ru-RU" sz="2800" b="1" smtClean="0">
                <a:solidFill>
                  <a:srgbClr val="FFFFFF"/>
                </a:solidFill>
                <a:cs typeface="Arial Black"/>
              </a:rPr>
              <a:t>Иллюстрация </a:t>
            </a:r>
            <a:r>
              <a:rPr lang="ru-RU" sz="2800" b="1" dirty="0">
                <a:solidFill>
                  <a:srgbClr val="FFFFFF"/>
                </a:solidFill>
                <a:cs typeface="Arial Black"/>
              </a:rPr>
              <a:t>м</a:t>
            </a:r>
            <a:r>
              <a:rPr sz="2800" b="1" dirty="0" err="1">
                <a:solidFill>
                  <a:srgbClr val="FFFFFF"/>
                </a:solidFill>
                <a:cs typeface="Arial Black"/>
              </a:rPr>
              <a:t>ассового</a:t>
            </a:r>
            <a:r>
              <a:rPr sz="2800" b="1" dirty="0">
                <a:solidFill>
                  <a:srgbClr val="FFFFFF"/>
                </a:solidFill>
                <a:cs typeface="Arial Black"/>
              </a:rPr>
              <a:t> безвозвратного </a:t>
            </a:r>
            <a:r>
              <a:rPr sz="2800" b="1" dirty="0" err="1">
                <a:solidFill>
                  <a:srgbClr val="FFFFFF"/>
                </a:solidFill>
                <a:cs typeface="Arial Black"/>
              </a:rPr>
              <a:t>изъятия</a:t>
            </a:r>
            <a:r>
              <a:rPr sz="2800" b="1" dirty="0">
                <a:solidFill>
                  <a:srgbClr val="FFFFFF"/>
                </a:solidFill>
                <a:cs typeface="Arial Black"/>
              </a:rPr>
              <a:t> и</a:t>
            </a:r>
            <a:r>
              <a:rPr lang="ru-RU" sz="2800" b="1" dirty="0">
                <a:solidFill>
                  <a:srgbClr val="FFFFFF"/>
                </a:solidFill>
                <a:cs typeface="Arial Black"/>
              </a:rPr>
              <a:t> </a:t>
            </a:r>
            <a:r>
              <a:rPr sz="2800" b="1" dirty="0" err="1">
                <a:solidFill>
                  <a:srgbClr val="FFFFFF"/>
                </a:solidFill>
                <a:cs typeface="Arial Black"/>
              </a:rPr>
              <a:t>уничтожения</a:t>
            </a:r>
            <a:r>
              <a:rPr sz="2800" b="1" dirty="0">
                <a:solidFill>
                  <a:srgbClr val="FFFFFF"/>
                </a:solidFill>
                <a:cs typeface="Arial Black"/>
              </a:rPr>
              <a:t> (</a:t>
            </a:r>
            <a:r>
              <a:rPr sz="2800" b="1" dirty="0" err="1">
                <a:solidFill>
                  <a:srgbClr val="FFFFFF"/>
                </a:solidFill>
                <a:cs typeface="Arial Black"/>
              </a:rPr>
              <a:t>МБИУ</a:t>
            </a:r>
            <a:r>
              <a:rPr sz="2800" b="1" dirty="0">
                <a:solidFill>
                  <a:srgbClr val="FFFFFF"/>
                </a:solidFill>
                <a:cs typeface="Arial Black"/>
              </a:rPr>
              <a:t>)</a:t>
            </a:r>
            <a:r>
              <a:rPr lang="ru-RU" sz="2800" b="1" dirty="0">
                <a:solidFill>
                  <a:srgbClr val="FFFFFF"/>
                </a:solidFill>
                <a:cs typeface="Arial Black"/>
              </a:rPr>
              <a:t> безнадзорных собак</a:t>
            </a:r>
            <a:r>
              <a:rPr sz="2800" b="1" dirty="0">
                <a:solidFill>
                  <a:srgbClr val="FFFFFF"/>
                </a:solidFill>
                <a:cs typeface="Arial Black"/>
              </a:rPr>
              <a:t> </a:t>
            </a:r>
            <a:r>
              <a:rPr lang="ru-RU" sz="2800" b="1" dirty="0" smtClean="0">
                <a:cs typeface="Arial Black"/>
              </a:rPr>
              <a:t>на примере</a:t>
            </a:r>
            <a:r>
              <a:rPr sz="2800" b="1" dirty="0" smtClean="0">
                <a:cs typeface="Arial Black"/>
              </a:rPr>
              <a:t> </a:t>
            </a:r>
            <a:r>
              <a:rPr sz="2800" b="1" dirty="0" err="1" smtClean="0">
                <a:cs typeface="Arial Black"/>
              </a:rPr>
              <a:t>Пакистан</a:t>
            </a:r>
            <a:r>
              <a:rPr lang="ru-RU" sz="2800" b="1" dirty="0">
                <a:cs typeface="Arial Black"/>
              </a:rPr>
              <a:t>а</a:t>
            </a:r>
          </a:p>
          <a:p>
            <a:pPr marL="2628265" marR="2623185" algn="ctr">
              <a:lnSpc>
                <a:spcPct val="107600"/>
              </a:lnSpc>
              <a:spcBef>
                <a:spcPts val="1075"/>
              </a:spcBef>
            </a:pPr>
            <a:endParaRPr lang="ru-RU" sz="2400" b="1" dirty="0"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54491" y="4838699"/>
            <a:ext cx="4561909" cy="3834896"/>
          </a:xfrm>
          <a:prstGeom prst="rect">
            <a:avLst/>
          </a:prstGeom>
          <a:solidFill>
            <a:srgbClr val="4FA8D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2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cs typeface="Times New Roman"/>
            </a:endParaRPr>
          </a:p>
          <a:p>
            <a:pPr marL="463550" marR="457200" algn="ctr">
              <a:lnSpc>
                <a:spcPct val="107400"/>
              </a:lnSpc>
            </a:pPr>
            <a:r>
              <a:rPr sz="2400" b="1" dirty="0">
                <a:solidFill>
                  <a:srgbClr val="FF0000"/>
                </a:solidFill>
                <a:cs typeface="Arial"/>
              </a:rPr>
              <a:t>МАССОВОЕ  БЕЗВОЗВРАТНОЕ  ИЗЪЯТИЕ НЕ  СПОСОБНО РЕШИТЬ  ПРОБЛЕМУ  БЕШЕНСТВА</a:t>
            </a:r>
            <a:endParaRPr lang="ru-RU" sz="2400" b="1" dirty="0">
              <a:solidFill>
                <a:srgbClr val="FF0000"/>
              </a:solidFill>
              <a:cs typeface="Arial"/>
            </a:endParaRPr>
          </a:p>
          <a:p>
            <a:pPr marL="463550" marR="457200" algn="ctr">
              <a:lnSpc>
                <a:spcPct val="107400"/>
              </a:lnSpc>
            </a:pPr>
            <a:endParaRPr lang="ru-RU" sz="3200" b="1" dirty="0">
              <a:solidFill>
                <a:srgbClr val="FFFFFF"/>
              </a:solidFill>
              <a:cs typeface="Arial"/>
            </a:endParaRPr>
          </a:p>
          <a:p>
            <a:pPr marL="463550" marR="457200" algn="ctr">
              <a:lnSpc>
                <a:spcPct val="107400"/>
              </a:lnSpc>
            </a:pPr>
            <a:endParaRPr sz="3200" dirty="0"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46600" y="9237378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solidFill>
                  <a:srgbClr val="FFFFFF"/>
                </a:solidFill>
                <a:latin typeface="Eras Medium ITC"/>
                <a:cs typeface="Eras Medium ITC"/>
              </a:rPr>
              <a:t>0</a:t>
            </a:r>
            <a:r>
              <a:rPr sz="3400" spc="-5" dirty="0">
                <a:solidFill>
                  <a:srgbClr val="FFFFFF"/>
                </a:solidFill>
                <a:latin typeface="Eras Medium ITC"/>
                <a:cs typeface="Eras Medium ITC"/>
              </a:rPr>
              <a:t>6</a:t>
            </a:r>
            <a:endParaRPr sz="3400">
              <a:latin typeface="Eras Medium ITC"/>
              <a:cs typeface="Eras Medium I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3382" y="552255"/>
            <a:ext cx="9535160" cy="12934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9565" marR="5080" indent="-317500" algn="ctr">
              <a:lnSpc>
                <a:spcPts val="4940"/>
              </a:lnSpc>
              <a:spcBef>
                <a:spcPts val="345"/>
              </a:spcBef>
            </a:pPr>
            <a:r>
              <a:rPr sz="4200" dirty="0">
                <a:solidFill>
                  <a:srgbClr val="000000"/>
                </a:solidFill>
                <a:latin typeface="+mn-lt"/>
              </a:rPr>
              <a:t>ОБРАЩЕНИЕ К МИРОВОМУ ОПЫТУ.  ВОЗ. ИСТОРИЯ СОЗДАНИЯ ОСВВ</a:t>
            </a:r>
            <a:endParaRPr sz="4200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9512" y="2698393"/>
            <a:ext cx="15763875" cy="453390"/>
          </a:xfrm>
          <a:custGeom>
            <a:avLst/>
            <a:gdLst/>
            <a:ahLst/>
            <a:cxnLst/>
            <a:rect l="l" t="t" r="r" b="b"/>
            <a:pathLst>
              <a:path w="15763875" h="453389">
                <a:moveTo>
                  <a:pt x="15763863" y="160655"/>
                </a:moveTo>
                <a:lnTo>
                  <a:pt x="14250759" y="160655"/>
                </a:lnTo>
                <a:lnTo>
                  <a:pt x="14248638" y="153631"/>
                </a:lnTo>
                <a:lnTo>
                  <a:pt x="14246149" y="146659"/>
                </a:lnTo>
                <a:lnTo>
                  <a:pt x="14226502" y="106819"/>
                </a:lnTo>
                <a:lnTo>
                  <a:pt x="14199464" y="71577"/>
                </a:lnTo>
                <a:lnTo>
                  <a:pt x="14166063" y="42291"/>
                </a:lnTo>
                <a:lnTo>
                  <a:pt x="14127594" y="20078"/>
                </a:lnTo>
                <a:lnTo>
                  <a:pt x="14085545" y="5803"/>
                </a:lnTo>
                <a:lnTo>
                  <a:pt x="14041501" y="0"/>
                </a:lnTo>
                <a:lnTo>
                  <a:pt x="14026668" y="0"/>
                </a:lnTo>
                <a:lnTo>
                  <a:pt x="13982624" y="5803"/>
                </a:lnTo>
                <a:lnTo>
                  <a:pt x="13940562" y="20078"/>
                </a:lnTo>
                <a:lnTo>
                  <a:pt x="13902106" y="42291"/>
                </a:lnTo>
                <a:lnTo>
                  <a:pt x="13868705" y="71577"/>
                </a:lnTo>
                <a:lnTo>
                  <a:pt x="13841667" y="106819"/>
                </a:lnTo>
                <a:lnTo>
                  <a:pt x="13822020" y="146659"/>
                </a:lnTo>
                <a:lnTo>
                  <a:pt x="13817384" y="160655"/>
                </a:lnTo>
                <a:lnTo>
                  <a:pt x="11617617" y="160655"/>
                </a:lnTo>
                <a:lnTo>
                  <a:pt x="11597157" y="113169"/>
                </a:lnTo>
                <a:lnTo>
                  <a:pt x="11571288" y="77063"/>
                </a:lnTo>
                <a:lnTo>
                  <a:pt x="11538864" y="46697"/>
                </a:lnTo>
                <a:lnTo>
                  <a:pt x="11501145" y="23241"/>
                </a:lnTo>
                <a:lnTo>
                  <a:pt x="11459578" y="7607"/>
                </a:lnTo>
                <a:lnTo>
                  <a:pt x="11415751" y="368"/>
                </a:lnTo>
                <a:lnTo>
                  <a:pt x="11408359" y="0"/>
                </a:lnTo>
                <a:lnTo>
                  <a:pt x="11393526" y="0"/>
                </a:lnTo>
                <a:lnTo>
                  <a:pt x="11349482" y="5803"/>
                </a:lnTo>
                <a:lnTo>
                  <a:pt x="11307420" y="20078"/>
                </a:lnTo>
                <a:lnTo>
                  <a:pt x="11268951" y="42291"/>
                </a:lnTo>
                <a:lnTo>
                  <a:pt x="11235563" y="71577"/>
                </a:lnTo>
                <a:lnTo>
                  <a:pt x="11208525" y="106819"/>
                </a:lnTo>
                <a:lnTo>
                  <a:pt x="11188878" y="146659"/>
                </a:lnTo>
                <a:lnTo>
                  <a:pt x="11184242" y="160655"/>
                </a:lnTo>
                <a:lnTo>
                  <a:pt x="8917800" y="160655"/>
                </a:lnTo>
                <a:lnTo>
                  <a:pt x="8897341" y="113169"/>
                </a:lnTo>
                <a:lnTo>
                  <a:pt x="8871471" y="77063"/>
                </a:lnTo>
                <a:lnTo>
                  <a:pt x="8839048" y="46697"/>
                </a:lnTo>
                <a:lnTo>
                  <a:pt x="8801329" y="23241"/>
                </a:lnTo>
                <a:lnTo>
                  <a:pt x="8759761" y="7607"/>
                </a:lnTo>
                <a:lnTo>
                  <a:pt x="8715934" y="368"/>
                </a:lnTo>
                <a:lnTo>
                  <a:pt x="8708530" y="0"/>
                </a:lnTo>
                <a:lnTo>
                  <a:pt x="8693696" y="0"/>
                </a:lnTo>
                <a:lnTo>
                  <a:pt x="8649665" y="5803"/>
                </a:lnTo>
                <a:lnTo>
                  <a:pt x="8607603" y="20078"/>
                </a:lnTo>
                <a:lnTo>
                  <a:pt x="8569134" y="42291"/>
                </a:lnTo>
                <a:lnTo>
                  <a:pt x="8535733" y="71577"/>
                </a:lnTo>
                <a:lnTo>
                  <a:pt x="8508695" y="106819"/>
                </a:lnTo>
                <a:lnTo>
                  <a:pt x="8489048" y="146659"/>
                </a:lnTo>
                <a:lnTo>
                  <a:pt x="8484425" y="160655"/>
                </a:lnTo>
                <a:lnTo>
                  <a:pt x="6316434" y="160655"/>
                </a:lnTo>
                <a:lnTo>
                  <a:pt x="6295987" y="113169"/>
                </a:lnTo>
                <a:lnTo>
                  <a:pt x="6270117" y="77063"/>
                </a:lnTo>
                <a:lnTo>
                  <a:pt x="6237694" y="46697"/>
                </a:lnTo>
                <a:lnTo>
                  <a:pt x="6199975" y="23241"/>
                </a:lnTo>
                <a:lnTo>
                  <a:pt x="6158395" y="7607"/>
                </a:lnTo>
                <a:lnTo>
                  <a:pt x="6114580" y="368"/>
                </a:lnTo>
                <a:lnTo>
                  <a:pt x="6107176" y="0"/>
                </a:lnTo>
                <a:lnTo>
                  <a:pt x="6092342" y="0"/>
                </a:lnTo>
                <a:lnTo>
                  <a:pt x="6048299" y="5803"/>
                </a:lnTo>
                <a:lnTo>
                  <a:pt x="6006236" y="20078"/>
                </a:lnTo>
                <a:lnTo>
                  <a:pt x="5967781" y="42291"/>
                </a:lnTo>
                <a:lnTo>
                  <a:pt x="5934380" y="71577"/>
                </a:lnTo>
                <a:lnTo>
                  <a:pt x="5907341" y="106819"/>
                </a:lnTo>
                <a:lnTo>
                  <a:pt x="5887694" y="146659"/>
                </a:lnTo>
                <a:lnTo>
                  <a:pt x="5883059" y="160655"/>
                </a:lnTo>
                <a:lnTo>
                  <a:pt x="3686137" y="160655"/>
                </a:lnTo>
                <a:lnTo>
                  <a:pt x="3665690" y="113169"/>
                </a:lnTo>
                <a:lnTo>
                  <a:pt x="3639820" y="77063"/>
                </a:lnTo>
                <a:lnTo>
                  <a:pt x="3607397" y="46697"/>
                </a:lnTo>
                <a:lnTo>
                  <a:pt x="3569678" y="23241"/>
                </a:lnTo>
                <a:lnTo>
                  <a:pt x="3528098" y="7607"/>
                </a:lnTo>
                <a:lnTo>
                  <a:pt x="3484283" y="368"/>
                </a:lnTo>
                <a:lnTo>
                  <a:pt x="3476879" y="0"/>
                </a:lnTo>
                <a:lnTo>
                  <a:pt x="3462045" y="0"/>
                </a:lnTo>
                <a:lnTo>
                  <a:pt x="3418001" y="5803"/>
                </a:lnTo>
                <a:lnTo>
                  <a:pt x="3375939" y="20078"/>
                </a:lnTo>
                <a:lnTo>
                  <a:pt x="3337483" y="42291"/>
                </a:lnTo>
                <a:lnTo>
                  <a:pt x="3304082" y="71577"/>
                </a:lnTo>
                <a:lnTo>
                  <a:pt x="3277044" y="106819"/>
                </a:lnTo>
                <a:lnTo>
                  <a:pt x="3257397" y="146659"/>
                </a:lnTo>
                <a:lnTo>
                  <a:pt x="3252762" y="160655"/>
                </a:lnTo>
                <a:lnTo>
                  <a:pt x="1364208" y="160655"/>
                </a:lnTo>
                <a:lnTo>
                  <a:pt x="1343761" y="113169"/>
                </a:lnTo>
                <a:lnTo>
                  <a:pt x="1317891" y="77063"/>
                </a:lnTo>
                <a:lnTo>
                  <a:pt x="1285468" y="46697"/>
                </a:lnTo>
                <a:lnTo>
                  <a:pt x="1247749" y="23241"/>
                </a:lnTo>
                <a:lnTo>
                  <a:pt x="1206169" y="7607"/>
                </a:lnTo>
                <a:lnTo>
                  <a:pt x="1162342" y="368"/>
                </a:lnTo>
                <a:lnTo>
                  <a:pt x="1154950" y="0"/>
                </a:lnTo>
                <a:lnTo>
                  <a:pt x="1140117" y="0"/>
                </a:lnTo>
                <a:lnTo>
                  <a:pt x="1096073" y="5803"/>
                </a:lnTo>
                <a:lnTo>
                  <a:pt x="1054011" y="20078"/>
                </a:lnTo>
                <a:lnTo>
                  <a:pt x="1015542" y="42291"/>
                </a:lnTo>
                <a:lnTo>
                  <a:pt x="982154" y="71577"/>
                </a:lnTo>
                <a:lnTo>
                  <a:pt x="955116" y="106819"/>
                </a:lnTo>
                <a:lnTo>
                  <a:pt x="935469" y="146659"/>
                </a:lnTo>
                <a:lnTo>
                  <a:pt x="930833" y="160655"/>
                </a:lnTo>
                <a:lnTo>
                  <a:pt x="0" y="160655"/>
                </a:lnTo>
                <a:lnTo>
                  <a:pt x="0" y="294005"/>
                </a:lnTo>
                <a:lnTo>
                  <a:pt x="931354" y="294005"/>
                </a:lnTo>
                <a:lnTo>
                  <a:pt x="932967" y="299300"/>
                </a:lnTo>
                <a:lnTo>
                  <a:pt x="951306" y="339763"/>
                </a:lnTo>
                <a:lnTo>
                  <a:pt x="977176" y="375869"/>
                </a:lnTo>
                <a:lnTo>
                  <a:pt x="1009599" y="406234"/>
                </a:lnTo>
                <a:lnTo>
                  <a:pt x="1047318" y="429691"/>
                </a:lnTo>
                <a:lnTo>
                  <a:pt x="1088885" y="445325"/>
                </a:lnTo>
                <a:lnTo>
                  <a:pt x="1132713" y="452564"/>
                </a:lnTo>
                <a:lnTo>
                  <a:pt x="1140117" y="452932"/>
                </a:lnTo>
                <a:lnTo>
                  <a:pt x="1154950" y="452932"/>
                </a:lnTo>
                <a:lnTo>
                  <a:pt x="1198981" y="447128"/>
                </a:lnTo>
                <a:lnTo>
                  <a:pt x="1241044" y="432854"/>
                </a:lnTo>
                <a:lnTo>
                  <a:pt x="1279512" y="410641"/>
                </a:lnTo>
                <a:lnTo>
                  <a:pt x="1312913" y="381355"/>
                </a:lnTo>
                <a:lnTo>
                  <a:pt x="1339951" y="346113"/>
                </a:lnTo>
                <a:lnTo>
                  <a:pt x="1359598" y="306273"/>
                </a:lnTo>
                <a:lnTo>
                  <a:pt x="1363687" y="294005"/>
                </a:lnTo>
                <a:lnTo>
                  <a:pt x="3253295" y="294005"/>
                </a:lnTo>
                <a:lnTo>
                  <a:pt x="3273234" y="339763"/>
                </a:lnTo>
                <a:lnTo>
                  <a:pt x="3299104" y="375869"/>
                </a:lnTo>
                <a:lnTo>
                  <a:pt x="3331527" y="406234"/>
                </a:lnTo>
                <a:lnTo>
                  <a:pt x="3369246" y="429691"/>
                </a:lnTo>
                <a:lnTo>
                  <a:pt x="3410826" y="445325"/>
                </a:lnTo>
                <a:lnTo>
                  <a:pt x="3454641" y="452564"/>
                </a:lnTo>
                <a:lnTo>
                  <a:pt x="3462045" y="452932"/>
                </a:lnTo>
                <a:lnTo>
                  <a:pt x="3476879" y="452932"/>
                </a:lnTo>
                <a:lnTo>
                  <a:pt x="3520922" y="447128"/>
                </a:lnTo>
                <a:lnTo>
                  <a:pt x="3562972" y="432854"/>
                </a:lnTo>
                <a:lnTo>
                  <a:pt x="3601440" y="410641"/>
                </a:lnTo>
                <a:lnTo>
                  <a:pt x="3634841" y="381355"/>
                </a:lnTo>
                <a:lnTo>
                  <a:pt x="3661880" y="346113"/>
                </a:lnTo>
                <a:lnTo>
                  <a:pt x="3681526" y="306273"/>
                </a:lnTo>
                <a:lnTo>
                  <a:pt x="3685616" y="294005"/>
                </a:lnTo>
                <a:lnTo>
                  <a:pt x="5883592" y="294005"/>
                </a:lnTo>
                <a:lnTo>
                  <a:pt x="5903531" y="339763"/>
                </a:lnTo>
                <a:lnTo>
                  <a:pt x="5929401" y="375869"/>
                </a:lnTo>
                <a:lnTo>
                  <a:pt x="5961824" y="406234"/>
                </a:lnTo>
                <a:lnTo>
                  <a:pt x="5999543" y="429691"/>
                </a:lnTo>
                <a:lnTo>
                  <a:pt x="6041123" y="445325"/>
                </a:lnTo>
                <a:lnTo>
                  <a:pt x="6084938" y="452564"/>
                </a:lnTo>
                <a:lnTo>
                  <a:pt x="6092342" y="452932"/>
                </a:lnTo>
                <a:lnTo>
                  <a:pt x="6107176" y="452932"/>
                </a:lnTo>
                <a:lnTo>
                  <a:pt x="6151219" y="447128"/>
                </a:lnTo>
                <a:lnTo>
                  <a:pt x="6193269" y="432854"/>
                </a:lnTo>
                <a:lnTo>
                  <a:pt x="6231737" y="410641"/>
                </a:lnTo>
                <a:lnTo>
                  <a:pt x="6265138" y="381355"/>
                </a:lnTo>
                <a:lnTo>
                  <a:pt x="6292177" y="346113"/>
                </a:lnTo>
                <a:lnTo>
                  <a:pt x="6311824" y="306273"/>
                </a:lnTo>
                <a:lnTo>
                  <a:pt x="6315913" y="294005"/>
                </a:lnTo>
                <a:lnTo>
                  <a:pt x="8484946" y="294005"/>
                </a:lnTo>
                <a:lnTo>
                  <a:pt x="8504885" y="339763"/>
                </a:lnTo>
                <a:lnTo>
                  <a:pt x="8530755" y="375869"/>
                </a:lnTo>
                <a:lnTo>
                  <a:pt x="8563178" y="406234"/>
                </a:lnTo>
                <a:lnTo>
                  <a:pt x="8600897" y="429691"/>
                </a:lnTo>
                <a:lnTo>
                  <a:pt x="8642477" y="445325"/>
                </a:lnTo>
                <a:lnTo>
                  <a:pt x="8686305" y="452564"/>
                </a:lnTo>
                <a:lnTo>
                  <a:pt x="8693696" y="452932"/>
                </a:lnTo>
                <a:lnTo>
                  <a:pt x="8708530" y="452932"/>
                </a:lnTo>
                <a:lnTo>
                  <a:pt x="8752573" y="447128"/>
                </a:lnTo>
                <a:lnTo>
                  <a:pt x="8794636" y="432854"/>
                </a:lnTo>
                <a:lnTo>
                  <a:pt x="8833104" y="410641"/>
                </a:lnTo>
                <a:lnTo>
                  <a:pt x="8866492" y="381355"/>
                </a:lnTo>
                <a:lnTo>
                  <a:pt x="8893531" y="346113"/>
                </a:lnTo>
                <a:lnTo>
                  <a:pt x="8913177" y="306273"/>
                </a:lnTo>
                <a:lnTo>
                  <a:pt x="8917280" y="294005"/>
                </a:lnTo>
                <a:lnTo>
                  <a:pt x="11184763" y="294005"/>
                </a:lnTo>
                <a:lnTo>
                  <a:pt x="11204715" y="339763"/>
                </a:lnTo>
                <a:lnTo>
                  <a:pt x="11230585" y="375869"/>
                </a:lnTo>
                <a:lnTo>
                  <a:pt x="11263008" y="406234"/>
                </a:lnTo>
                <a:lnTo>
                  <a:pt x="11300727" y="429691"/>
                </a:lnTo>
                <a:lnTo>
                  <a:pt x="11342294" y="445325"/>
                </a:lnTo>
                <a:lnTo>
                  <a:pt x="11386122" y="452564"/>
                </a:lnTo>
                <a:lnTo>
                  <a:pt x="11393526" y="452932"/>
                </a:lnTo>
                <a:lnTo>
                  <a:pt x="11408359" y="452932"/>
                </a:lnTo>
                <a:lnTo>
                  <a:pt x="11452390" y="447128"/>
                </a:lnTo>
                <a:lnTo>
                  <a:pt x="11494453" y="432854"/>
                </a:lnTo>
                <a:lnTo>
                  <a:pt x="11532921" y="410641"/>
                </a:lnTo>
                <a:lnTo>
                  <a:pt x="11566309" y="381355"/>
                </a:lnTo>
                <a:lnTo>
                  <a:pt x="11593360" y="346113"/>
                </a:lnTo>
                <a:lnTo>
                  <a:pt x="11612994" y="306273"/>
                </a:lnTo>
                <a:lnTo>
                  <a:pt x="11617096" y="294005"/>
                </a:lnTo>
                <a:lnTo>
                  <a:pt x="13817918" y="294005"/>
                </a:lnTo>
                <a:lnTo>
                  <a:pt x="13837857" y="339763"/>
                </a:lnTo>
                <a:lnTo>
                  <a:pt x="13863727" y="375869"/>
                </a:lnTo>
                <a:lnTo>
                  <a:pt x="13896150" y="406234"/>
                </a:lnTo>
                <a:lnTo>
                  <a:pt x="13933869" y="429691"/>
                </a:lnTo>
                <a:lnTo>
                  <a:pt x="13975448" y="445325"/>
                </a:lnTo>
                <a:lnTo>
                  <a:pt x="14019263" y="452564"/>
                </a:lnTo>
                <a:lnTo>
                  <a:pt x="14026668" y="452932"/>
                </a:lnTo>
                <a:lnTo>
                  <a:pt x="14041501" y="452932"/>
                </a:lnTo>
                <a:lnTo>
                  <a:pt x="14085545" y="447128"/>
                </a:lnTo>
                <a:lnTo>
                  <a:pt x="14127594" y="432854"/>
                </a:lnTo>
                <a:lnTo>
                  <a:pt x="14166063" y="410641"/>
                </a:lnTo>
                <a:lnTo>
                  <a:pt x="14199464" y="381355"/>
                </a:lnTo>
                <a:lnTo>
                  <a:pt x="14226502" y="346113"/>
                </a:lnTo>
                <a:lnTo>
                  <a:pt x="14246149" y="306273"/>
                </a:lnTo>
                <a:lnTo>
                  <a:pt x="14250238" y="294005"/>
                </a:lnTo>
                <a:lnTo>
                  <a:pt x="15763863" y="294005"/>
                </a:lnTo>
                <a:lnTo>
                  <a:pt x="15763863" y="160655"/>
                </a:lnTo>
                <a:close/>
              </a:path>
            </a:pathLst>
          </a:custGeom>
          <a:solidFill>
            <a:srgbClr val="4FA8DE"/>
          </a:solidFill>
          <a:ln>
            <a:solidFill>
              <a:srgbClr val="4FA8DE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4FA8D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8595" y="3728900"/>
            <a:ext cx="2137410" cy="31636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2100" b="1" dirty="0" err="1">
                <a:cs typeface="Arial"/>
              </a:rPr>
              <a:t>До</a:t>
            </a:r>
            <a:r>
              <a:rPr lang="ru-RU" sz="2100" b="1" dirty="0">
                <a:cs typeface="Arial"/>
              </a:rPr>
              <a:t> </a:t>
            </a:r>
            <a:r>
              <a:rPr sz="2100" b="1" dirty="0">
                <a:cs typeface="Arial"/>
              </a:rPr>
              <a:t>1988</a:t>
            </a:r>
            <a:endParaRPr sz="2100" dirty="0">
              <a:cs typeface="Arial"/>
            </a:endParaRPr>
          </a:p>
          <a:p>
            <a:pPr marL="12700" marR="5080">
              <a:lnSpc>
                <a:spcPct val="106300"/>
              </a:lnSpc>
              <a:spcBef>
                <a:spcPts val="1675"/>
              </a:spcBef>
            </a:pPr>
            <a:r>
              <a:rPr sz="1600" dirty="0">
                <a:cs typeface="Arial Black"/>
              </a:rPr>
              <a:t>Рекомендации ВОЗ:  массовая  вакцинация  домашних собак и  уничтожение БС  для  предотвращения  распространения  бешенства.</a:t>
            </a:r>
          </a:p>
          <a:p>
            <a:pPr marL="12700" marR="783590">
              <a:lnSpc>
                <a:spcPct val="106300"/>
              </a:lnSpc>
            </a:pPr>
            <a:r>
              <a:rPr sz="1600" dirty="0" err="1">
                <a:cs typeface="Arial Black"/>
              </a:rPr>
              <a:t>Стратегия</a:t>
            </a:r>
            <a:r>
              <a:rPr lang="ru-RU" sz="1600" dirty="0">
                <a:cs typeface="Arial Black"/>
              </a:rPr>
              <a:t> </a:t>
            </a:r>
            <a:r>
              <a:rPr sz="1600" dirty="0" err="1">
                <a:cs typeface="Arial Black"/>
              </a:rPr>
              <a:t>оказалась</a:t>
            </a:r>
            <a:r>
              <a:rPr sz="1600" dirty="0">
                <a:cs typeface="Arial Black"/>
              </a:rPr>
              <a:t>  провальной.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114" y="3728900"/>
            <a:ext cx="2017395" cy="1597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0580" algn="l"/>
                <a:tab pos="1097280" algn="l"/>
              </a:tabLst>
            </a:pPr>
            <a:r>
              <a:rPr sz="2100" b="1" dirty="0">
                <a:cs typeface="Arial"/>
              </a:rPr>
              <a:t>1990</a:t>
            </a:r>
            <a:r>
              <a:rPr lang="ru-RU" sz="2100" b="1" dirty="0">
                <a:cs typeface="Arial"/>
              </a:rPr>
              <a:t> </a:t>
            </a:r>
            <a:r>
              <a:rPr sz="2100" b="1" dirty="0">
                <a:cs typeface="Arial"/>
              </a:rPr>
              <a:t>–	1994</a:t>
            </a:r>
            <a:endParaRPr sz="2100" dirty="0">
              <a:cs typeface="Arial"/>
            </a:endParaRPr>
          </a:p>
          <a:p>
            <a:pPr marL="12700" marR="554355">
              <a:lnSpc>
                <a:spcPct val="106300"/>
              </a:lnSpc>
              <a:spcBef>
                <a:spcPts val="1675"/>
              </a:spcBef>
            </a:pPr>
            <a:r>
              <a:rPr sz="1600" dirty="0">
                <a:cs typeface="Arial Black"/>
              </a:rPr>
              <a:t>Разработка и  запуск</a:t>
            </a:r>
          </a:p>
          <a:p>
            <a:pPr marL="12700" marR="5080">
              <a:lnSpc>
                <a:spcPct val="106300"/>
              </a:lnSpc>
            </a:pPr>
            <a:r>
              <a:rPr sz="1600" dirty="0">
                <a:cs typeface="Arial Black"/>
              </a:rPr>
              <a:t>пилотного проекта  ОСВВ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35542" y="3728900"/>
            <a:ext cx="2131695" cy="3422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cs typeface="Arial"/>
              </a:rPr>
              <a:t>1988</a:t>
            </a:r>
            <a:endParaRPr sz="2100">
              <a:cs typeface="Arial"/>
            </a:endParaRPr>
          </a:p>
          <a:p>
            <a:pPr marL="12700" marR="5080">
              <a:lnSpc>
                <a:spcPct val="106300"/>
              </a:lnSpc>
              <a:spcBef>
                <a:spcPts val="1675"/>
              </a:spcBef>
            </a:pPr>
            <a:r>
              <a:rPr sz="1600" dirty="0">
                <a:cs typeface="Arial Black"/>
              </a:rPr>
              <a:t>ВОЗ провела раунд  консультаций</a:t>
            </a:r>
            <a:endParaRPr sz="1600"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cs typeface="Arial Black"/>
              </a:rPr>
              <a:t>под названием</a:t>
            </a:r>
            <a:endParaRPr sz="1600">
              <a:cs typeface="Arial Black"/>
            </a:endParaRPr>
          </a:p>
          <a:p>
            <a:pPr marL="12700" marR="82550">
              <a:lnSpc>
                <a:spcPct val="106300"/>
              </a:lnSpc>
            </a:pPr>
            <a:r>
              <a:rPr sz="1600" dirty="0">
                <a:cs typeface="Arial Black"/>
              </a:rPr>
              <a:t>«Консультации ВОЗ  на тему экологии  собак и контроля  бешенства».</a:t>
            </a:r>
            <a:endParaRPr sz="1600">
              <a:cs typeface="Arial Black"/>
            </a:endParaRPr>
          </a:p>
          <a:p>
            <a:pPr marL="12700" marR="28575">
              <a:lnSpc>
                <a:spcPct val="106300"/>
              </a:lnSpc>
            </a:pPr>
            <a:r>
              <a:rPr sz="1600" dirty="0">
                <a:cs typeface="Arial Black"/>
              </a:rPr>
              <a:t>Вывод  консультаций –  массовое  уничтожение собак  не способно  решить проблему  бешенства</a:t>
            </a:r>
            <a:endParaRPr sz="1600"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1469" y="3728900"/>
            <a:ext cx="2002155" cy="3674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0580" algn="l"/>
                <a:tab pos="1097280" algn="l"/>
              </a:tabLst>
            </a:pPr>
            <a:r>
              <a:rPr sz="2100" b="1" dirty="0">
                <a:cs typeface="Arial"/>
              </a:rPr>
              <a:t>2004</a:t>
            </a:r>
            <a:r>
              <a:rPr lang="ru-RU" sz="2100" b="1" dirty="0">
                <a:cs typeface="Arial"/>
              </a:rPr>
              <a:t> </a:t>
            </a:r>
            <a:r>
              <a:rPr sz="2100" b="1" dirty="0">
                <a:cs typeface="Arial"/>
              </a:rPr>
              <a:t>–	2013</a:t>
            </a:r>
            <a:endParaRPr sz="2100" dirty="0">
              <a:cs typeface="Arial"/>
            </a:endParaRPr>
          </a:p>
          <a:p>
            <a:pPr marL="12700" marR="5080">
              <a:lnSpc>
                <a:spcPct val="106300"/>
              </a:lnSpc>
              <a:spcBef>
                <a:spcPts val="1675"/>
              </a:spcBef>
            </a:pPr>
            <a:r>
              <a:rPr sz="1600" dirty="0">
                <a:cs typeface="Arial Black"/>
              </a:rPr>
              <a:t>ВОЗ провела  серию  консультаций по  контролю  бешенства с  выводами о том,  что массовое  уничтожение не  имеет  значительного  воздействия на  численность БС и  не останавливает  распространение  бешенства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974439" y="3728900"/>
            <a:ext cx="1986914" cy="2119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8415" algn="l"/>
              </a:tabLst>
            </a:pPr>
            <a:r>
              <a:rPr sz="2100" b="1" dirty="0" err="1">
                <a:cs typeface="Arial"/>
              </a:rPr>
              <a:t>Апрель</a:t>
            </a:r>
            <a:r>
              <a:rPr lang="ru-RU" sz="2100" b="1" dirty="0">
                <a:cs typeface="Arial"/>
              </a:rPr>
              <a:t> </a:t>
            </a:r>
            <a:r>
              <a:rPr sz="2100" b="1" dirty="0">
                <a:cs typeface="Arial"/>
              </a:rPr>
              <a:t>2018</a:t>
            </a:r>
            <a:endParaRPr sz="2100" dirty="0">
              <a:cs typeface="Arial"/>
            </a:endParaRPr>
          </a:p>
          <a:p>
            <a:pPr marL="12700" marR="19050">
              <a:lnSpc>
                <a:spcPct val="106300"/>
              </a:lnSpc>
              <a:spcBef>
                <a:spcPts val="1675"/>
              </a:spcBef>
            </a:pPr>
            <a:r>
              <a:rPr sz="1600" dirty="0">
                <a:cs typeface="Arial Black"/>
              </a:rPr>
              <a:t>Третий раунд  консультаций ВОЗ  на тему контроля  распространения  бешенства,  принцип «Единого  здоровья»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41292" y="3728900"/>
            <a:ext cx="2172335" cy="3685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6035" algn="l"/>
              </a:tabLst>
            </a:pPr>
            <a:r>
              <a:rPr sz="2100" b="1" dirty="0" err="1">
                <a:cs typeface="Arial"/>
              </a:rPr>
              <a:t>Начало</a:t>
            </a:r>
            <a:r>
              <a:rPr lang="ru-RU" sz="2100" b="1" dirty="0">
                <a:cs typeface="Arial"/>
              </a:rPr>
              <a:t> </a:t>
            </a:r>
            <a:r>
              <a:rPr sz="2100" b="1" dirty="0">
                <a:cs typeface="Arial"/>
              </a:rPr>
              <a:t>2010 х</a:t>
            </a:r>
            <a:endParaRPr sz="2100" dirty="0">
              <a:cs typeface="Arial"/>
            </a:endParaRPr>
          </a:p>
          <a:p>
            <a:pPr marL="12700" marR="104139">
              <a:lnSpc>
                <a:spcPct val="106300"/>
              </a:lnSpc>
              <a:spcBef>
                <a:spcPts val="1675"/>
              </a:spcBef>
            </a:pPr>
            <a:r>
              <a:rPr sz="1600" dirty="0">
                <a:cs typeface="Arial Black"/>
              </a:rPr>
              <a:t>Введение в обиход  термина «Принцип  единого здоровья»  (One Health  Approach)</a:t>
            </a:r>
          </a:p>
          <a:p>
            <a:pPr marL="12700" marR="364490">
              <a:lnSpc>
                <a:spcPct val="106300"/>
              </a:lnSpc>
            </a:pPr>
            <a:r>
              <a:rPr sz="1600" dirty="0">
                <a:cs typeface="Arial Black"/>
              </a:rPr>
              <a:t>В это же время в  русском языке  название  принципа  переводится как  ОСВВ – отлов,  стерилизация,  вакцинация и  возврат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512" y="8496300"/>
            <a:ext cx="15486713" cy="1396536"/>
          </a:xfrm>
          <a:prstGeom prst="rect">
            <a:avLst/>
          </a:prstGeom>
          <a:solidFill>
            <a:srgbClr val="F1B045"/>
          </a:solidFill>
        </p:spPr>
        <p:txBody>
          <a:bodyPr vert="horz" wrap="square" lIns="0" tIns="113030" rIns="0" bIns="0" rtlCol="0">
            <a:spAutoFit/>
          </a:bodyPr>
          <a:lstStyle/>
          <a:p>
            <a:pPr marR="71120" algn="ctr">
              <a:lnSpc>
                <a:spcPts val="2495"/>
              </a:lnSpc>
              <a:spcBef>
                <a:spcPts val="890"/>
              </a:spcBef>
            </a:pPr>
            <a:r>
              <a:rPr lang="ru-RU" sz="2800" b="1" dirty="0">
                <a:solidFill>
                  <a:srgbClr val="FFFFFF"/>
                </a:solidFill>
                <a:cs typeface="Arial Black"/>
              </a:rPr>
              <a:t/>
            </a:r>
            <a:br>
              <a:rPr lang="ru-RU" sz="2800" b="1" dirty="0">
                <a:solidFill>
                  <a:srgbClr val="FFFFFF"/>
                </a:solidFill>
                <a:cs typeface="Arial Black"/>
              </a:rPr>
            </a:br>
            <a:r>
              <a:rPr sz="2800" b="1" dirty="0" err="1">
                <a:solidFill>
                  <a:srgbClr val="FFFFFF"/>
                </a:solidFill>
                <a:cs typeface="Arial Black"/>
              </a:rPr>
              <a:t>Российские</a:t>
            </a:r>
            <a:r>
              <a:rPr sz="2800" b="1" dirty="0">
                <a:solidFill>
                  <a:srgbClr val="FFFFFF"/>
                </a:solidFill>
                <a:cs typeface="Arial Black"/>
              </a:rPr>
              <a:t> ветеринарные и санитарные нормы используют рекомендации ВОЗ до 1998 г.</a:t>
            </a:r>
            <a:endParaRPr sz="2800" b="1" dirty="0">
              <a:cs typeface="Arial Black"/>
            </a:endParaRPr>
          </a:p>
          <a:p>
            <a:pPr marR="71120" algn="ctr">
              <a:lnSpc>
                <a:spcPts val="2500"/>
              </a:lnSpc>
            </a:pPr>
            <a:r>
              <a:rPr sz="2800" b="1" dirty="0">
                <a:solidFill>
                  <a:srgbClr val="FFFFFF"/>
                </a:solidFill>
                <a:cs typeface="Arial Black"/>
              </a:rPr>
              <a:t>Мы  отстали на 30 </a:t>
            </a:r>
            <a:r>
              <a:rPr sz="2800" b="1" dirty="0" err="1">
                <a:solidFill>
                  <a:srgbClr val="FFFFFF"/>
                </a:solidFill>
                <a:cs typeface="Arial Black"/>
              </a:rPr>
              <a:t>лет</a:t>
            </a:r>
            <a:r>
              <a:rPr sz="2800" b="1" dirty="0">
                <a:solidFill>
                  <a:srgbClr val="FFFFFF"/>
                </a:solidFill>
                <a:cs typeface="Arial Black"/>
              </a:rPr>
              <a:t>.</a:t>
            </a:r>
            <a:endParaRPr lang="ru-RU" sz="2800" b="1" dirty="0">
              <a:solidFill>
                <a:srgbClr val="FFFFFF"/>
              </a:solidFill>
              <a:cs typeface="Arial Black"/>
            </a:endParaRPr>
          </a:p>
          <a:p>
            <a:pPr marR="71120" algn="ctr">
              <a:lnSpc>
                <a:spcPts val="2500"/>
              </a:lnSpc>
            </a:pPr>
            <a:endParaRPr sz="2800" b="1" dirty="0"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67576" y="0"/>
            <a:ext cx="120650" cy="10287000"/>
          </a:xfrm>
          <a:custGeom>
            <a:avLst/>
            <a:gdLst/>
            <a:ahLst/>
            <a:cxnLst/>
            <a:rect l="l" t="t" r="r" b="b"/>
            <a:pathLst>
              <a:path w="120650" h="10287000">
                <a:moveTo>
                  <a:pt x="0" y="0"/>
                </a:moveTo>
                <a:lnTo>
                  <a:pt x="120422" y="0"/>
                </a:lnTo>
                <a:lnTo>
                  <a:pt x="120422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4FA8DE"/>
          </a:solidFill>
          <a:ln>
            <a:solidFill>
              <a:srgbClr val="4FA8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246600" y="9237378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0</a:t>
            </a:r>
            <a:r>
              <a:rPr sz="3400" spc="-5" dirty="0">
                <a:latin typeface="Eras Medium ITC"/>
                <a:cs typeface="Eras Medium ITC"/>
              </a:rPr>
              <a:t>7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0169" y="2007504"/>
            <a:ext cx="103079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cs typeface="Arial Black"/>
              </a:rPr>
              <a:t>(отлов, стерилизация, вакцинация, возврат на место прежнего обитания)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218" y="446936"/>
            <a:ext cx="16764000" cy="1930657"/>
          </a:xfrm>
          <a:prstGeom prst="rect">
            <a:avLst/>
          </a:prstGeom>
          <a:solidFill>
            <a:srgbClr val="F1B045"/>
          </a:solidFill>
        </p:spPr>
        <p:txBody>
          <a:bodyPr vert="horz" wrap="square" lIns="0" tIns="631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75"/>
              </a:spcBef>
            </a:pPr>
            <a:r>
              <a:rPr sz="4200" dirty="0">
                <a:latin typeface="+mn-lt"/>
              </a:rPr>
              <a:t>ПРИНЦИП «ЕДИНОГО ЗДОРОВЬЯ»</a:t>
            </a:r>
            <a:r>
              <a:rPr lang="ru-RU" sz="4200" dirty="0">
                <a:latin typeface="+mn-lt"/>
              </a:rPr>
              <a:t/>
            </a:r>
            <a:br>
              <a:rPr lang="ru-RU" sz="4200" dirty="0">
                <a:latin typeface="+mn-lt"/>
              </a:rPr>
            </a:br>
            <a:endParaRPr sz="4200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167576" y="5"/>
            <a:ext cx="120650" cy="10287000"/>
          </a:xfrm>
          <a:custGeom>
            <a:avLst/>
            <a:gdLst/>
            <a:ahLst/>
            <a:cxnLst/>
            <a:rect l="l" t="t" r="r" b="b"/>
            <a:pathLst>
              <a:path w="120650" h="10287000">
                <a:moveTo>
                  <a:pt x="120422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120422" y="0"/>
                </a:lnTo>
                <a:lnTo>
                  <a:pt x="120422" y="10286992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7809" y="2790735"/>
            <a:ext cx="3752849" cy="563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759738" y="4229100"/>
            <a:ext cx="387350" cy="387350"/>
            <a:chOff x="6759738" y="4312020"/>
            <a:chExt cx="387350" cy="387350"/>
          </a:xfrm>
        </p:grpSpPr>
        <p:sp>
          <p:nvSpPr>
            <p:cNvPr id="6" name="object 6"/>
            <p:cNvSpPr/>
            <p:nvPr/>
          </p:nvSpPr>
          <p:spPr>
            <a:xfrm>
              <a:off x="7076777" y="442522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32364" y="57149"/>
                  </a:moveTo>
                  <a:lnTo>
                    <a:pt x="24785" y="57149"/>
                  </a:lnTo>
                  <a:lnTo>
                    <a:pt x="21140" y="56424"/>
                  </a:lnTo>
                  <a:lnTo>
                    <a:pt x="0" y="32364"/>
                  </a:lnTo>
                  <a:lnTo>
                    <a:pt x="0" y="24785"/>
                  </a:lnTo>
                  <a:lnTo>
                    <a:pt x="24785" y="0"/>
                  </a:lnTo>
                  <a:lnTo>
                    <a:pt x="32364" y="0"/>
                  </a:lnTo>
                  <a:lnTo>
                    <a:pt x="57149" y="24785"/>
                  </a:lnTo>
                  <a:lnTo>
                    <a:pt x="57149" y="32364"/>
                  </a:lnTo>
                  <a:lnTo>
                    <a:pt x="36009" y="56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59738" y="4312020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387196" y="387196"/>
                  </a:moveTo>
                  <a:lnTo>
                    <a:pt x="0" y="387196"/>
                  </a:lnTo>
                  <a:lnTo>
                    <a:pt x="0" y="0"/>
                  </a:lnTo>
                  <a:lnTo>
                    <a:pt x="387196" y="0"/>
                  </a:lnTo>
                  <a:lnTo>
                    <a:pt x="387196" y="387196"/>
                  </a:lnTo>
                  <a:close/>
                </a:path>
              </a:pathLst>
            </a:custGeom>
            <a:solidFill>
              <a:srgbClr val="F1B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76777" y="2624364"/>
            <a:ext cx="8938895" cy="5347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80975" algn="ctr">
              <a:lnSpc>
                <a:spcPct val="116100"/>
              </a:lnSpc>
              <a:spcBef>
                <a:spcPts val="100"/>
              </a:spcBef>
            </a:pPr>
            <a:r>
              <a:rPr sz="2100" b="1" dirty="0">
                <a:cs typeface="Arial"/>
              </a:rPr>
              <a:t>В апреле 2018 года ВОЗ провела </a:t>
            </a:r>
            <a:r>
              <a:rPr sz="2100" b="1" dirty="0">
                <a:solidFill>
                  <a:srgbClr val="FF8000"/>
                </a:solidFill>
                <a:cs typeface="Arial"/>
              </a:rPr>
              <a:t>третий раунд консультаций по  бешенству</a:t>
            </a:r>
            <a:r>
              <a:rPr sz="2100" b="1" dirty="0">
                <a:cs typeface="Arial"/>
              </a:rPr>
              <a:t>, в ходе которого обновила рекомендации в  отношении борьбы с бешенством собак следующим образом:</a:t>
            </a:r>
            <a:endParaRPr sz="21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cs typeface="Arial"/>
            </a:endParaRPr>
          </a:p>
          <a:p>
            <a:pPr marL="473709">
              <a:lnSpc>
                <a:spcPct val="100000"/>
              </a:lnSpc>
            </a:pPr>
            <a:r>
              <a:rPr sz="1800" dirty="0">
                <a:cs typeface="Arial Black"/>
              </a:rPr>
              <a:t>Массовая вакцинация собак неоднократно доказывала свою</a:t>
            </a:r>
          </a:p>
          <a:p>
            <a:pPr marL="473709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cs typeface="Arial Black"/>
              </a:rPr>
              <a:t>эффективность по контролю бешенства собак, в то время как изъятие</a:t>
            </a:r>
          </a:p>
          <a:p>
            <a:pPr marL="473709" marR="5080">
              <a:lnSpc>
                <a:spcPct val="114599"/>
              </a:lnSpc>
            </a:pPr>
            <a:r>
              <a:rPr sz="1800" dirty="0">
                <a:cs typeface="Arial Black"/>
              </a:rPr>
              <a:t>собак не снижает численность животных и не способно контролировать  бешенство в долгосрочной перспективе. Следовательно </a:t>
            </a:r>
            <a:r>
              <a:rPr sz="1800" b="1" dirty="0">
                <a:cs typeface="Arial"/>
              </a:rPr>
              <a:t>массовое  уничтожение собак не должно быть частью стратегии по </a:t>
            </a:r>
            <a:r>
              <a:rPr sz="1800" b="1" dirty="0" err="1">
                <a:cs typeface="Arial"/>
              </a:rPr>
              <a:t>борьбе</a:t>
            </a:r>
            <a:r>
              <a:rPr sz="1800" b="1" dirty="0">
                <a:cs typeface="Arial"/>
              </a:rPr>
              <a:t> с</a:t>
            </a:r>
            <a:r>
              <a:rPr lang="ru-RU" sz="1800" b="1" dirty="0">
                <a:cs typeface="Arial"/>
              </a:rPr>
              <a:t> </a:t>
            </a:r>
            <a:r>
              <a:rPr sz="1800" b="1" dirty="0" err="1">
                <a:cs typeface="Arial"/>
              </a:rPr>
              <a:t>бешенством</a:t>
            </a:r>
            <a:r>
              <a:rPr sz="1800" dirty="0">
                <a:cs typeface="Arial Black"/>
              </a:rPr>
              <a:t>: оно не эффективно и может быть контрпродуктивно по  отношению к программам вакцинации, </a:t>
            </a:r>
            <a:r>
              <a:rPr sz="1800" b="1" dirty="0">
                <a:cs typeface="Arial"/>
              </a:rPr>
              <a:t>особенно когда речь идет о  свободно передвигающихся (безнадзорных) животных </a:t>
            </a:r>
            <a:r>
              <a:rPr sz="1800" dirty="0">
                <a:cs typeface="Arial Black"/>
              </a:rPr>
              <a:t>(стр 80)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cs typeface="Arial Black"/>
            </a:endParaRPr>
          </a:p>
          <a:p>
            <a:pPr marL="473709" marR="285115">
              <a:lnSpc>
                <a:spcPct val="114599"/>
              </a:lnSpc>
            </a:pPr>
            <a:r>
              <a:rPr sz="1800" b="1" dirty="0">
                <a:cs typeface="Arial"/>
              </a:rPr>
              <a:t>Гуманное регулирование численности </a:t>
            </a:r>
            <a:r>
              <a:rPr sz="1800" dirty="0">
                <a:cs typeface="Arial Black"/>
              </a:rPr>
              <a:t>собак является </a:t>
            </a:r>
            <a:r>
              <a:rPr sz="1800" dirty="0" err="1">
                <a:cs typeface="Arial Black"/>
              </a:rPr>
              <a:t>эффективным</a:t>
            </a:r>
            <a:r>
              <a:rPr sz="1800" dirty="0">
                <a:cs typeface="Arial Black"/>
              </a:rPr>
              <a:t>  </a:t>
            </a:r>
            <a:r>
              <a:rPr sz="1800" dirty="0" err="1">
                <a:cs typeface="Arial Black"/>
              </a:rPr>
              <a:t>методом</a:t>
            </a:r>
            <a:r>
              <a:rPr lang="ru-RU" sz="1800" dirty="0">
                <a:cs typeface="Arial Black"/>
              </a:rPr>
              <a:t> </a:t>
            </a:r>
            <a:r>
              <a:rPr sz="1800" dirty="0" err="1">
                <a:cs typeface="Arial Black"/>
              </a:rPr>
              <a:t>снижения</a:t>
            </a:r>
            <a:r>
              <a:rPr sz="1800" dirty="0">
                <a:cs typeface="Arial Black"/>
              </a:rPr>
              <a:t> скорости замещения собак и </a:t>
            </a:r>
            <a:r>
              <a:rPr sz="1800" b="1" dirty="0">
                <a:cs typeface="Arial"/>
              </a:rPr>
              <a:t>создает здоровую и  устойчивую популяцию </a:t>
            </a:r>
            <a:r>
              <a:rPr sz="1800" dirty="0">
                <a:cs typeface="Arial Black"/>
              </a:rPr>
              <a:t>(Стр 90).</a:t>
            </a:r>
          </a:p>
          <a:p>
            <a:pPr marL="473709">
              <a:lnSpc>
                <a:spcPct val="100000"/>
              </a:lnSpc>
              <a:spcBef>
                <a:spcPts val="315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cs typeface="Arial Black"/>
                <a:hlinkClick r:id="rId3"/>
              </a:rPr>
              <a:t>htt</a:t>
            </a:r>
            <a:r>
              <a:rPr sz="1800" dirty="0">
                <a:cs typeface="Arial Black"/>
                <a:hlinkClick r:id="rId3"/>
              </a:rPr>
              <a:t>p</a:t>
            </a:r>
            <a:r>
              <a:rPr sz="1800" u="heavy" dirty="0">
                <a:uFill>
                  <a:solidFill>
                    <a:srgbClr val="000000"/>
                  </a:solidFill>
                </a:uFill>
                <a:cs typeface="Arial Black"/>
                <a:hlinkClick r:id="rId3"/>
              </a:rPr>
              <a:t>://www.who.int/iris/handle/10665/272364</a:t>
            </a:r>
            <a:r>
              <a:rPr lang="ru-RU" sz="1800" u="heavy" dirty="0">
                <a:uFill>
                  <a:solidFill>
                    <a:srgbClr val="000000"/>
                  </a:solidFill>
                </a:uFill>
                <a:cs typeface="Arial Black"/>
              </a:rPr>
              <a:t> </a:t>
            </a:r>
            <a:endParaRPr sz="1800" dirty="0"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9738" y="6813550"/>
            <a:ext cx="387350" cy="387350"/>
          </a:xfrm>
          <a:custGeom>
            <a:avLst/>
            <a:gdLst/>
            <a:ahLst/>
            <a:cxnLst/>
            <a:rect l="l" t="t" r="r" b="b"/>
            <a:pathLst>
              <a:path w="387350" h="387350">
                <a:moveTo>
                  <a:pt x="387196" y="387196"/>
                </a:moveTo>
                <a:lnTo>
                  <a:pt x="0" y="387196"/>
                </a:lnTo>
                <a:lnTo>
                  <a:pt x="0" y="0"/>
                </a:lnTo>
                <a:lnTo>
                  <a:pt x="387196" y="0"/>
                </a:lnTo>
                <a:lnTo>
                  <a:pt x="387196" y="387196"/>
                </a:lnTo>
                <a:close/>
              </a:path>
            </a:pathLst>
          </a:custGeom>
          <a:solidFill>
            <a:srgbClr val="F1B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246600" y="9237384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0</a:t>
            </a:r>
            <a:r>
              <a:rPr sz="3400" spc="-5" dirty="0">
                <a:latin typeface="Eras Medium ITC"/>
                <a:cs typeface="Eras Medium ITC"/>
              </a:rPr>
              <a:t>9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2895" y="8736970"/>
            <a:ext cx="12876530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ctr">
              <a:lnSpc>
                <a:spcPct val="107600"/>
              </a:lnSpc>
              <a:spcBef>
                <a:spcPts val="100"/>
              </a:spcBef>
            </a:pPr>
            <a:r>
              <a:rPr sz="1800" b="1" dirty="0">
                <a:cs typeface="Arial"/>
              </a:rPr>
              <a:t>В РОССИЙСКОМ ИНФОРМАЦИОННОМ ПРОСТРАНСТВЕ ПРИНЦИП «ЕДИНОГО ЗДОРОВЬЯ» ИЗВЕСТЕН КАК МЕТОД  ОТЛОВ-СТЕРИЛИЗАЦИЯ-ВАКЦИНАЦИЯ И ВОЗВРАТ БЕЗНАДЗОРНЫХ ЖИВОТНЫХ В СРЕДУ ОБИТАНИЯ (ОСВВ)</a:t>
            </a:r>
            <a:endParaRPr sz="1800" dirty="0"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4776" y="3427827"/>
            <a:ext cx="4067174" cy="170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515100" cy="10287000"/>
            <a:chOff x="0" y="0"/>
            <a:chExt cx="65151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515100" cy="10287000"/>
            </a:xfrm>
            <a:custGeom>
              <a:avLst/>
              <a:gdLst/>
              <a:ahLst/>
              <a:cxnLst/>
              <a:rect l="l" t="t" r="r" b="b"/>
              <a:pathLst>
                <a:path w="6515100" h="10287000">
                  <a:moveTo>
                    <a:pt x="0" y="0"/>
                  </a:moveTo>
                  <a:lnTo>
                    <a:pt x="6515099" y="0"/>
                  </a:lnTo>
                  <a:lnTo>
                    <a:pt x="651509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A8DE">
                <a:alpha val="9568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0420" y="1028699"/>
              <a:ext cx="2371725" cy="2371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665156" y="8269306"/>
            <a:ext cx="1885949" cy="581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28084" y="8289952"/>
            <a:ext cx="1352549" cy="581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7049" y="8246547"/>
            <a:ext cx="2104955" cy="629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98545" y="8289952"/>
            <a:ext cx="1758579" cy="542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0756" y="0"/>
            <a:ext cx="9479280" cy="1664970"/>
          </a:xfrm>
          <a:custGeom>
            <a:avLst/>
            <a:gdLst/>
            <a:ahLst/>
            <a:cxnLst/>
            <a:rect l="l" t="t" r="r" b="b"/>
            <a:pathLst>
              <a:path w="9479280" h="1664970">
                <a:moveTo>
                  <a:pt x="9479050" y="1664467"/>
                </a:moveTo>
                <a:lnTo>
                  <a:pt x="0" y="1664467"/>
                </a:lnTo>
                <a:lnTo>
                  <a:pt x="0" y="0"/>
                </a:lnTo>
                <a:lnTo>
                  <a:pt x="9479050" y="0"/>
                </a:lnTo>
                <a:lnTo>
                  <a:pt x="9479050" y="1664467"/>
                </a:lnTo>
                <a:close/>
              </a:path>
            </a:pathLst>
          </a:custGeom>
          <a:solidFill>
            <a:srgbClr val="F1B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86626" y="0"/>
            <a:ext cx="101600" cy="10287000"/>
          </a:xfrm>
          <a:custGeom>
            <a:avLst/>
            <a:gdLst/>
            <a:ahLst/>
            <a:cxnLst/>
            <a:rect l="l" t="t" r="r" b="b"/>
            <a:pathLst>
              <a:path w="101600" h="10287000">
                <a:moveTo>
                  <a:pt x="0" y="0"/>
                </a:moveTo>
                <a:lnTo>
                  <a:pt x="101372" y="0"/>
                </a:lnTo>
                <a:lnTo>
                  <a:pt x="101372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4F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38253" y="3427827"/>
            <a:ext cx="4067174" cy="17049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53074"/>
              </p:ext>
            </p:extLst>
          </p:nvPr>
        </p:nvGraphicFramePr>
        <p:xfrm>
          <a:off x="6808951" y="3192250"/>
          <a:ext cx="10680063" cy="4548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0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65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1446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3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165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406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FA8DE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A8DE"/>
                      </a:solidFill>
                      <a:prstDash val="solid"/>
                    </a:lnL>
                    <a:lnR w="38100">
                      <a:solidFill>
                        <a:srgbClr val="4FA8DE"/>
                      </a:solidFill>
                      <a:prstDash val="solid"/>
                    </a:lnR>
                    <a:lnT w="38100">
                      <a:solidFill>
                        <a:srgbClr val="4FA8D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A8DE"/>
                      </a:solidFill>
                      <a:prstDash val="solid"/>
                    </a:lnL>
                    <a:lnR w="38100">
                      <a:solidFill>
                        <a:srgbClr val="4FA8DE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A8DE"/>
                      </a:solidFill>
                      <a:prstDash val="solid"/>
                    </a:lnL>
                    <a:lnR w="38100">
                      <a:solidFill>
                        <a:srgbClr val="4FA8DE"/>
                      </a:solidFill>
                      <a:prstDash val="solid"/>
                    </a:lnR>
                    <a:lnT w="38100">
                      <a:solidFill>
                        <a:srgbClr val="4FA8D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A8D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34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2115"/>
                        </a:lnSpc>
                      </a:pPr>
                      <a:r>
                        <a:rPr sz="1800" b="1" spc="0" dirty="0">
                          <a:solidFill>
                            <a:srgbClr val="040707"/>
                          </a:solidFill>
                          <a:latin typeface="+mn-lt"/>
                          <a:cs typeface="Arial"/>
                        </a:rPr>
                        <a:t>Наличии емкости среды</a:t>
                      </a:r>
                      <a:endParaRPr sz="1800" spc="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0"/>
                        </a:lnSpc>
                      </a:pPr>
                      <a:r>
                        <a:rPr sz="1800" b="1" spc="0" dirty="0">
                          <a:solidFill>
                            <a:srgbClr val="040707"/>
                          </a:solidFill>
                          <a:latin typeface="+mn-lt"/>
                          <a:cs typeface="Arial"/>
                        </a:rPr>
                        <a:t>Отсутствии контроля</a:t>
                      </a:r>
                      <a:endParaRPr sz="1800" spc="0" dirty="0">
                        <a:latin typeface="+mn-lt"/>
                        <a:cs typeface="Arial"/>
                      </a:endParaRPr>
                    </a:p>
                    <a:p>
                      <a:pPr algn="ctr">
                        <a:lnSpc>
                          <a:spcPts val="2010"/>
                        </a:lnSpc>
                      </a:pPr>
                      <a:r>
                        <a:rPr sz="1800" b="1" spc="0" dirty="0">
                          <a:solidFill>
                            <a:srgbClr val="040707"/>
                          </a:solidFill>
                          <a:latin typeface="+mn-lt"/>
                          <a:cs typeface="Arial"/>
                        </a:rPr>
                        <a:t>ответственного содержания</a:t>
                      </a:r>
                      <a:endParaRPr sz="1800" spc="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9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 spc="0" dirty="0">
                        <a:latin typeface="+mn-lt"/>
                        <a:cs typeface="Times New Roman"/>
                      </a:endParaRPr>
                    </a:p>
                    <a:p>
                      <a:pPr marL="393065" indent="-187960" algn="ctr">
                        <a:lnSpc>
                          <a:spcPct val="100000"/>
                        </a:lnSpc>
                        <a:buChar char="•"/>
                        <a:tabLst>
                          <a:tab pos="393700" algn="l"/>
                        </a:tabLst>
                      </a:pPr>
                      <a:r>
                        <a:rPr sz="1600" spc="0" dirty="0">
                          <a:solidFill>
                            <a:srgbClr val="040707"/>
                          </a:solidFill>
                          <a:latin typeface="+mn-lt"/>
                          <a:cs typeface="Arial Black"/>
                        </a:rPr>
                        <a:t>еда (</a:t>
                      </a:r>
                      <a:r>
                        <a:rPr sz="1600" spc="0" dirty="0" err="1">
                          <a:solidFill>
                            <a:srgbClr val="040707"/>
                          </a:solidFill>
                          <a:latin typeface="+mn-lt"/>
                          <a:cs typeface="Arial Black"/>
                        </a:rPr>
                        <a:t>неудовлетворительный</a:t>
                      </a:r>
                      <a:r>
                        <a:rPr sz="1600" spc="0" dirty="0">
                          <a:solidFill>
                            <a:srgbClr val="040707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r>
                        <a:rPr sz="1600" spc="0" dirty="0" err="1">
                          <a:solidFill>
                            <a:srgbClr val="040707"/>
                          </a:solidFill>
                          <a:latin typeface="+mn-lt"/>
                          <a:cs typeface="Arial Black"/>
                        </a:rPr>
                        <a:t>сбор</a:t>
                      </a:r>
                      <a:r>
                        <a:rPr lang="ru-RU" sz="1600" spc="0" baseline="0" dirty="0">
                          <a:solidFill>
                            <a:srgbClr val="040707"/>
                          </a:solidFill>
                          <a:latin typeface="+mn-lt"/>
                          <a:cs typeface="Arial Black"/>
                        </a:rPr>
                        <a:t> </a:t>
                      </a:r>
                      <a:endParaRPr sz="1600" spc="0" dirty="0">
                        <a:latin typeface="+mn-lt"/>
                        <a:cs typeface="Arial Black"/>
                      </a:endParaRPr>
                    </a:p>
                  </a:txBody>
                  <a:tcPr marL="0" marR="0" marT="444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20"/>
                        </a:lnSpc>
                      </a:pPr>
                      <a:r>
                        <a:rPr sz="1800" b="1" spc="0" dirty="0">
                          <a:solidFill>
                            <a:srgbClr val="040707"/>
                          </a:solidFill>
                          <a:latin typeface="+mn-lt"/>
                          <a:cs typeface="Arial"/>
                        </a:rPr>
                        <a:t>домашних собак</a:t>
                      </a:r>
                      <a:endParaRPr sz="1800" spc="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725"/>
                        </a:lnSpc>
                        <a:spcBef>
                          <a:spcPts val="120"/>
                        </a:spcBef>
                      </a:pPr>
                      <a:r>
                        <a:rPr sz="1600" spc="0" dirty="0">
                          <a:solidFill>
                            <a:srgbClr val="040707"/>
                          </a:solidFill>
                          <a:latin typeface="+mn-lt"/>
                          <a:cs typeface="Arial Black"/>
                        </a:rPr>
                        <a:t>мусора, открытые свалки);</a:t>
                      </a:r>
                      <a:endParaRPr sz="1600" spc="0" dirty="0">
                        <a:latin typeface="+mn-lt"/>
                        <a:cs typeface="Arial Black"/>
                      </a:endParaRPr>
                    </a:p>
                  </a:txBody>
                  <a:tcPr marL="0" marR="0" marT="1524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>
                  <a:txBody>
                    <a:bodyPr/>
                    <a:lstStyle/>
                    <a:p>
                      <a:pPr marL="690245" indent="-187960">
                        <a:lnSpc>
                          <a:spcPts val="1530"/>
                        </a:lnSpc>
                        <a:spcBef>
                          <a:spcPts val="315"/>
                        </a:spcBef>
                        <a:buChar char="•"/>
                        <a:tabLst>
                          <a:tab pos="690880" algn="l"/>
                        </a:tabLst>
                      </a:pPr>
                      <a:r>
                        <a:rPr sz="1600" spc="0" dirty="0">
                          <a:solidFill>
                            <a:srgbClr val="040707"/>
                          </a:solidFill>
                          <a:latin typeface="+mn-lt"/>
                          <a:cs typeface="Arial Black"/>
                        </a:rPr>
                        <a:t>обязательная регистрация;</a:t>
                      </a:r>
                      <a:endParaRPr sz="1600" spc="0" dirty="0">
                        <a:latin typeface="+mn-lt"/>
                        <a:cs typeface="Arial Black"/>
                      </a:endParaRPr>
                    </a:p>
                  </a:txBody>
                  <a:tcPr marL="0" marR="0" marT="4000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FA8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0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FA8DE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415925" indent="-18796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416559" algn="l"/>
                        </a:tabLst>
                      </a:pPr>
                      <a:r>
                        <a:rPr sz="1600" spc="0" dirty="0">
                          <a:solidFill>
                            <a:srgbClr val="040707"/>
                          </a:solidFill>
                          <a:latin typeface="+mn-lt"/>
                          <a:cs typeface="Arial Black"/>
                        </a:rPr>
                        <a:t>убежища для размножения/зимовки</a:t>
                      </a:r>
                      <a:endParaRPr sz="1600" spc="0" dirty="0">
                        <a:latin typeface="+mn-lt"/>
                        <a:cs typeface="Arial Black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4FA8DE"/>
                      </a:solidFill>
                      <a:prstDash val="solid"/>
                    </a:lnL>
                    <a:lnR w="38100">
                      <a:solidFill>
                        <a:srgbClr val="4FA8DE"/>
                      </a:solidFill>
                      <a:prstDash val="solid"/>
                    </a:lnR>
                    <a:lnB w="38100">
                      <a:solidFill>
                        <a:srgbClr val="4FA8D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A8DE"/>
                      </a:solidFill>
                      <a:prstDash val="solid"/>
                    </a:lnL>
                    <a:lnR w="38100">
                      <a:solidFill>
                        <a:srgbClr val="4FA8DE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1084580" indent="-187960">
                        <a:lnSpc>
                          <a:spcPct val="100000"/>
                        </a:lnSpc>
                        <a:spcBef>
                          <a:spcPts val="545"/>
                        </a:spcBef>
                        <a:buChar char="•"/>
                        <a:tabLst>
                          <a:tab pos="1085215" algn="l"/>
                        </a:tabLst>
                      </a:pPr>
                      <a:r>
                        <a:rPr sz="1600" spc="0" dirty="0">
                          <a:solidFill>
                            <a:srgbClr val="040707"/>
                          </a:solidFill>
                          <a:latin typeface="+mn-lt"/>
                          <a:cs typeface="Arial Black"/>
                        </a:rPr>
                        <a:t>ограничение разведения</a:t>
                      </a:r>
                      <a:endParaRPr sz="1600" spc="0" dirty="0">
                        <a:latin typeface="+mn-lt"/>
                        <a:cs typeface="Arial Black"/>
                      </a:endParaRPr>
                    </a:p>
                  </a:txBody>
                  <a:tcPr marL="0" marR="0" marT="69215" marB="0">
                    <a:lnL w="38100">
                      <a:solidFill>
                        <a:srgbClr val="4FA8DE"/>
                      </a:solidFill>
                      <a:prstDash val="solid"/>
                    </a:lnL>
                    <a:lnR w="38100">
                      <a:solidFill>
                        <a:srgbClr val="4FA8DE"/>
                      </a:solidFill>
                      <a:prstDash val="solid"/>
                    </a:lnR>
                    <a:lnB w="38100">
                      <a:solidFill>
                        <a:srgbClr val="4FA8D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A8D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01289" y="3637660"/>
            <a:ext cx="4712970" cy="4985467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R="124460" algn="ctr">
              <a:lnSpc>
                <a:spcPct val="100000"/>
              </a:lnSpc>
              <a:spcBef>
                <a:spcPts val="655"/>
              </a:spcBef>
            </a:pPr>
            <a:r>
              <a:rPr sz="3600" b="1" dirty="0">
                <a:solidFill>
                  <a:srgbClr val="FFFFFF"/>
                </a:solidFill>
                <a:cs typeface="Arial"/>
              </a:rPr>
              <a:t>В России,</a:t>
            </a:r>
            <a:endParaRPr sz="3600" dirty="0">
              <a:cs typeface="Arial"/>
            </a:endParaRPr>
          </a:p>
          <a:p>
            <a:pPr marL="12065" marR="5080" algn="ctr">
              <a:lnSpc>
                <a:spcPct val="112799"/>
              </a:lnSpc>
            </a:pPr>
            <a:r>
              <a:rPr sz="3600" b="1" dirty="0">
                <a:solidFill>
                  <a:srgbClr val="FFFFFF"/>
                </a:solidFill>
                <a:cs typeface="Arial"/>
              </a:rPr>
              <a:t>в силу объективных  социально-  экономических  причин,  присутствие</a:t>
            </a:r>
            <a:endParaRPr sz="3600" dirty="0">
              <a:cs typeface="Arial"/>
            </a:endParaRPr>
          </a:p>
          <a:p>
            <a:pPr marL="41275" marR="33655" indent="-132715" algn="ctr">
              <a:lnSpc>
                <a:spcPct val="112799"/>
              </a:lnSpc>
              <a:spcBef>
                <a:spcPts val="5"/>
              </a:spcBef>
            </a:pPr>
            <a:r>
              <a:rPr sz="3600" b="1" dirty="0">
                <a:solidFill>
                  <a:srgbClr val="FFFFFF"/>
                </a:solidFill>
                <a:cs typeface="Arial"/>
              </a:rPr>
              <a:t>БЖ на улицах  населенных  пунктов неизбежно</a:t>
            </a:r>
            <a:endParaRPr sz="36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53815" y="1894824"/>
            <a:ext cx="798766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marR="5080" indent="-361950" algn="ctr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cs typeface="Arial Black"/>
              </a:rPr>
              <a:t>Концепция поддерживается ВОЗ и ее партнерами. О неизбежном  присутствии безнадзорных животных на улицах говорят при: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246600" y="9237378"/>
            <a:ext cx="518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Eras Medium ITC"/>
                <a:cs typeface="Eras Medium ITC"/>
              </a:rPr>
              <a:t>0</a:t>
            </a:r>
            <a:r>
              <a:rPr sz="3400" spc="-5" dirty="0">
                <a:latin typeface="Eras Medium ITC"/>
                <a:cs typeface="Eras Medium ITC"/>
              </a:rPr>
              <a:t>8</a:t>
            </a:r>
            <a:endParaRPr sz="3400">
              <a:latin typeface="Eras Medium ITC"/>
              <a:cs typeface="Eras Medium IT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92035" y="9030805"/>
            <a:ext cx="1982470" cy="3789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90830" marR="5080" indent="-278765" algn="ctr">
              <a:lnSpc>
                <a:spcPts val="1430"/>
              </a:lnSpc>
              <a:spcBef>
                <a:spcPts val="155"/>
              </a:spcBef>
            </a:pPr>
            <a:r>
              <a:rPr sz="1200" dirty="0" err="1">
                <a:solidFill>
                  <a:srgbClr val="040707"/>
                </a:solidFill>
                <a:cs typeface="Arial Black"/>
              </a:rPr>
              <a:t>Всемирная</a:t>
            </a:r>
            <a:r>
              <a:rPr sz="1200" dirty="0">
                <a:solidFill>
                  <a:srgbClr val="040707"/>
                </a:solidFill>
                <a:cs typeface="Arial Black"/>
              </a:rPr>
              <a:t> </a:t>
            </a:r>
            <a:r>
              <a:rPr sz="1200" dirty="0" err="1">
                <a:solidFill>
                  <a:srgbClr val="040707"/>
                </a:solidFill>
                <a:cs typeface="Arial Black"/>
              </a:rPr>
              <a:t>организаци</a:t>
            </a:r>
            <a:r>
              <a:rPr lang="ru-RU" sz="1200" dirty="0">
                <a:solidFill>
                  <a:srgbClr val="040707"/>
                </a:solidFill>
                <a:cs typeface="Arial Black"/>
              </a:rPr>
              <a:t>я </a:t>
            </a:r>
            <a:r>
              <a:rPr sz="1200" dirty="0" err="1">
                <a:solidFill>
                  <a:srgbClr val="040707"/>
                </a:solidFill>
                <a:cs typeface="Arial Black"/>
              </a:rPr>
              <a:t>Здравоохранения</a:t>
            </a:r>
            <a:endParaRPr sz="1200" dirty="0"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3735" y="9027155"/>
            <a:ext cx="1984375" cy="93218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71450" marR="163830" indent="-635" algn="ctr">
              <a:lnSpc>
                <a:spcPts val="1430"/>
              </a:lnSpc>
              <a:spcBef>
                <a:spcPts val="155"/>
              </a:spcBef>
            </a:pPr>
            <a:r>
              <a:rPr sz="1200" dirty="0">
                <a:solidFill>
                  <a:srgbClr val="040707"/>
                </a:solidFill>
                <a:cs typeface="Arial Black"/>
              </a:rPr>
              <a:t>Всемирная  </a:t>
            </a:r>
            <a:r>
              <a:rPr sz="1200" dirty="0" err="1">
                <a:solidFill>
                  <a:srgbClr val="040707"/>
                </a:solidFill>
                <a:cs typeface="Arial Black"/>
              </a:rPr>
              <a:t>организация</a:t>
            </a:r>
            <a:r>
              <a:rPr sz="1200" dirty="0">
                <a:solidFill>
                  <a:srgbClr val="040707"/>
                </a:solidFill>
                <a:cs typeface="Arial Black"/>
              </a:rPr>
              <a:t> </a:t>
            </a:r>
            <a:r>
              <a:rPr sz="1200" dirty="0" err="1">
                <a:solidFill>
                  <a:srgbClr val="040707"/>
                </a:solidFill>
                <a:cs typeface="Arial Black"/>
              </a:rPr>
              <a:t>защиты</a:t>
            </a:r>
            <a:r>
              <a:rPr lang="ru-RU" sz="1200" dirty="0">
                <a:solidFill>
                  <a:srgbClr val="040707"/>
                </a:solidFill>
                <a:cs typeface="Arial Black"/>
              </a:rPr>
              <a:t> </a:t>
            </a:r>
            <a:r>
              <a:rPr sz="1200" dirty="0" err="1">
                <a:solidFill>
                  <a:srgbClr val="040707"/>
                </a:solidFill>
                <a:cs typeface="Arial Black"/>
              </a:rPr>
              <a:t>здоровья</a:t>
            </a:r>
            <a:r>
              <a:rPr sz="1200" dirty="0">
                <a:solidFill>
                  <a:srgbClr val="040707"/>
                </a:solidFill>
                <a:cs typeface="Arial Black"/>
              </a:rPr>
              <a:t> животных (быв.</a:t>
            </a:r>
            <a:endParaRPr sz="1200" dirty="0">
              <a:cs typeface="Arial Black"/>
            </a:endParaRPr>
          </a:p>
          <a:p>
            <a:pPr marL="67310" marR="60325" algn="ctr">
              <a:lnSpc>
                <a:spcPts val="1430"/>
              </a:lnSpc>
              <a:spcBef>
                <a:spcPts val="50"/>
              </a:spcBef>
            </a:pPr>
            <a:r>
              <a:rPr sz="1200" dirty="0">
                <a:solidFill>
                  <a:srgbClr val="040707"/>
                </a:solidFill>
                <a:cs typeface="Arial Black"/>
              </a:rPr>
              <a:t>Международное  эпизоотическое бюро)</a:t>
            </a:r>
            <a:endParaRPr sz="1200" dirty="0"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05906" y="9030805"/>
            <a:ext cx="1975485" cy="57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dirty="0">
                <a:solidFill>
                  <a:srgbClr val="040707"/>
                </a:solidFill>
                <a:cs typeface="Arial Black"/>
              </a:rPr>
              <a:t>Продовольственная</a:t>
            </a:r>
            <a:endParaRPr sz="1200" dirty="0">
              <a:cs typeface="Arial Black"/>
            </a:endParaRPr>
          </a:p>
          <a:p>
            <a:pPr marL="12065" marR="5080" algn="ctr">
              <a:lnSpc>
                <a:spcPts val="1430"/>
              </a:lnSpc>
              <a:spcBef>
                <a:spcPts val="45"/>
              </a:spcBef>
            </a:pPr>
            <a:r>
              <a:rPr sz="1200" dirty="0">
                <a:solidFill>
                  <a:srgbClr val="040707"/>
                </a:solidFill>
                <a:cs typeface="Arial Black"/>
              </a:rPr>
              <a:t>и сельскохозяйственная  организация ООН</a:t>
            </a:r>
            <a:endParaRPr sz="1200" dirty="0"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38222" y="9030805"/>
            <a:ext cx="1920978" cy="3789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323850" algn="ctr">
              <a:lnSpc>
                <a:spcPts val="1430"/>
              </a:lnSpc>
              <a:spcBef>
                <a:spcPts val="155"/>
              </a:spcBef>
            </a:pPr>
            <a:r>
              <a:rPr sz="1200" dirty="0" err="1">
                <a:solidFill>
                  <a:srgbClr val="040707"/>
                </a:solidFill>
                <a:cs typeface="Arial Black"/>
              </a:rPr>
              <a:t>Глобальный</a:t>
            </a:r>
            <a:r>
              <a:rPr lang="ru-RU" sz="1200" dirty="0">
                <a:solidFill>
                  <a:srgbClr val="040707"/>
                </a:solidFill>
                <a:cs typeface="Arial Black"/>
              </a:rPr>
              <a:t> </a:t>
            </a:r>
            <a:r>
              <a:rPr sz="1200" dirty="0" err="1">
                <a:solidFill>
                  <a:srgbClr val="040707"/>
                </a:solidFill>
                <a:cs typeface="Arial Black"/>
              </a:rPr>
              <a:t>альянс</a:t>
            </a:r>
            <a:r>
              <a:rPr sz="1200" dirty="0">
                <a:solidFill>
                  <a:srgbClr val="040707"/>
                </a:solidFill>
                <a:cs typeface="Arial Black"/>
              </a:rPr>
              <a:t> по </a:t>
            </a:r>
            <a:r>
              <a:rPr sz="1200" dirty="0" err="1">
                <a:solidFill>
                  <a:srgbClr val="040707"/>
                </a:solidFill>
                <a:cs typeface="Arial Black"/>
              </a:rPr>
              <a:t>борьбе</a:t>
            </a:r>
            <a:r>
              <a:rPr sz="1200" dirty="0">
                <a:solidFill>
                  <a:srgbClr val="040707"/>
                </a:solidFill>
                <a:cs typeface="Arial Black"/>
              </a:rPr>
              <a:t> с</a:t>
            </a:r>
            <a:r>
              <a:rPr lang="ru-RU" sz="1200" dirty="0">
                <a:solidFill>
                  <a:srgbClr val="040707"/>
                </a:solidFill>
                <a:cs typeface="Arial Black"/>
              </a:rPr>
              <a:t> </a:t>
            </a:r>
            <a:r>
              <a:rPr sz="1200" dirty="0" err="1">
                <a:solidFill>
                  <a:srgbClr val="040707"/>
                </a:solidFill>
                <a:cs typeface="Arial Black"/>
              </a:rPr>
              <a:t>бешенством</a:t>
            </a:r>
            <a:endParaRPr sz="1200" dirty="0"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79978" y="173342"/>
            <a:ext cx="593534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375" algn="ctr">
              <a:lnSpc>
                <a:spcPct val="115199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cs typeface="Arial"/>
              </a:rPr>
              <a:t>НЕИЗБЕЖНОЕ ПРИСУТСТВИЕ  БЕЗНАДЗОРНЫХ ЖИВОТНЫХ</a:t>
            </a:r>
            <a:endParaRPr sz="3200" dirty="0"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2010</Words>
  <Application>Microsoft Office PowerPoint</Application>
  <PresentationFormat>Произвольный</PresentationFormat>
  <Paragraphs>310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КОМУ АДРЕСОВАНО  ДАННОЕ ПОСОБИЕ</vt:lpstr>
      <vt:lpstr>  КОНЦЕПЦИЯ РЕШЕНИЯ ПРОБЛЕМЫ БЖ (СОБАКИ) В   СТРАНАХ СЕВЕРО-ЗАПАДНОЙ ЕВРОПЫ</vt:lpstr>
      <vt:lpstr>ПОПУЛЯЦИЯ ДОМАШНИХ ЖИВОТНЫХ (РАНЖИРОВАНИЕ ПО ПРАВУ СОБСТВЕННОСТИ):</vt:lpstr>
      <vt:lpstr>ДО ПРИНЯТИЯ ФЗ № 498</vt:lpstr>
      <vt:lpstr>Презентация PowerPoint</vt:lpstr>
      <vt:lpstr>ОБРАЩЕНИЕ К МИРОВОМУ ОПЫТУ.  ВОЗ. ИСТОРИЯ СОЗДАНИЯ ОСВВ</vt:lpstr>
      <vt:lpstr>ПРИНЦИП «ЕДИНОГО ЗДОРОВЬЯ» </vt:lpstr>
      <vt:lpstr>Презентация PowerPoint</vt:lpstr>
      <vt:lpstr>ВНЕДРЕНИЕ ПИЛОТНЫХ ПРОЕКТОВ ОСВВ В   РОССИИ</vt:lpstr>
      <vt:lpstr>ФЕДЕРАЛЬНЫЙ ЗАКОН №498 «ОБ ОТВЕТСТВЕННОМ ОБРАЩЕНИИ С ЖИВОТНЫМИ»  подписан Владимиром Путиным 27 декабря 2018 года Правила обращения с животными  без владельцев регулируются статьями 17 и 18  </vt:lpstr>
      <vt:lpstr>Презентация PowerPoint</vt:lpstr>
      <vt:lpstr>ОСНОВНЫЕ НАПРЯЖЁННЫЕ ТОЧКИ, СВЯЗАННЫЕ  С БЕЗДОМНЫМИ ЖИВОТНЫМИ</vt:lpstr>
      <vt:lpstr>ОЧЕРЕДНОСТЬ ЭТАПОВ ПРИ ПРАВИЛЬНОМ ПРОВЕДЕНИИ ОСВВ</vt:lpstr>
      <vt:lpstr>Условие эффективности ОСВВ</vt:lpstr>
      <vt:lpstr>Презентация PowerPoint</vt:lpstr>
      <vt:lpstr>КОЭФФИЦИЕНТЫ ЭФФЕКТИВНОСТИ И КОЛИЧЕСТВЕННЫЕ ПОКАЗАТЕЛИ ОСВВ</vt:lpstr>
      <vt:lpstr>НЕОБХОДИМЫЕ ШАГИ ПОСЛЕ ПРИНЯТИЯ ФЗ № 498</vt:lpstr>
      <vt:lpstr>ВМЕСТЕ МЫ МОЖЕМ РЕШИТЬ ПРОБЛЕМУ БЖ</vt:lpstr>
      <vt:lpstr>ПРЕЗЕНТАЦИЯ ПОДГОТОВЛЕНА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Гусеналиев</cp:lastModifiedBy>
  <cp:revision>46</cp:revision>
  <dcterms:created xsi:type="dcterms:W3CDTF">2020-09-17T13:33:06Z</dcterms:created>
  <dcterms:modified xsi:type="dcterms:W3CDTF">2020-12-28T11:20:51Z</dcterms:modified>
</cp:coreProperties>
</file>